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1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18"/>
  </p:notesMasterIdLst>
  <p:handoutMasterIdLst>
    <p:handoutMasterId r:id="rId19"/>
  </p:handoutMasterIdLst>
  <p:sldIdLst>
    <p:sldId id="256" r:id="rId3"/>
    <p:sldId id="296" r:id="rId4"/>
    <p:sldId id="297" r:id="rId5"/>
    <p:sldId id="339" r:id="rId6"/>
    <p:sldId id="257" r:id="rId7"/>
    <p:sldId id="259" r:id="rId8"/>
    <p:sldId id="271" r:id="rId9"/>
    <p:sldId id="289" r:id="rId10"/>
    <p:sldId id="280" r:id="rId11"/>
    <p:sldId id="281" r:id="rId12"/>
    <p:sldId id="290" r:id="rId13"/>
    <p:sldId id="338" r:id="rId14"/>
    <p:sldId id="265" r:id="rId15"/>
    <p:sldId id="264" r:id="rId16"/>
    <p:sldId id="268" r:id="rId17"/>
  </p:sldIdLst>
  <p:sldSz cx="12192000" cy="6858000"/>
  <p:notesSz cx="7010400" cy="92964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2A3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0" autoAdjust="0"/>
  </p:normalViewPr>
  <p:slideViewPr>
    <p:cSldViewPr snapToGrid="0">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4" d="100"/>
          <a:sy n="64" d="100"/>
        </p:scale>
        <p:origin x="430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80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9" y="0"/>
            <a:ext cx="3038475" cy="465801"/>
          </a:xfrm>
          <a:prstGeom prst="rect">
            <a:avLst/>
          </a:prstGeom>
        </p:spPr>
        <p:txBody>
          <a:bodyPr vert="horz" lIns="91440" tIns="45720" rIns="91440" bIns="45720" rtlCol="0"/>
          <a:lstStyle>
            <a:lvl1pPr algn="r">
              <a:defRPr sz="1200"/>
            </a:lvl1pPr>
          </a:lstStyle>
          <a:p>
            <a:fld id="{29896CCC-FAE0-426F-9560-1D4CD6B178F3}" type="datetimeFigureOut">
              <a:rPr lang="en-US" smtClean="0"/>
              <a:t>1/24/2019</a:t>
            </a:fld>
            <a:endParaRPr lang="en-US"/>
          </a:p>
        </p:txBody>
      </p:sp>
      <p:sp>
        <p:nvSpPr>
          <p:cNvPr id="4" name="Footer Placeholder 3"/>
          <p:cNvSpPr>
            <a:spLocks noGrp="1"/>
          </p:cNvSpPr>
          <p:nvPr>
            <p:ph type="ftr" sz="quarter" idx="2"/>
          </p:nvPr>
        </p:nvSpPr>
        <p:spPr>
          <a:xfrm>
            <a:off x="1" y="8830599"/>
            <a:ext cx="3038475" cy="46580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9" y="8830599"/>
            <a:ext cx="3038475" cy="465801"/>
          </a:xfrm>
          <a:prstGeom prst="rect">
            <a:avLst/>
          </a:prstGeom>
        </p:spPr>
        <p:txBody>
          <a:bodyPr vert="horz" lIns="91440" tIns="45720" rIns="91440" bIns="45720" rtlCol="0" anchor="b"/>
          <a:lstStyle>
            <a:lvl1pPr algn="r">
              <a:defRPr sz="1200"/>
            </a:lvl1pPr>
          </a:lstStyle>
          <a:p>
            <a:fld id="{BA6704E1-9C26-4C1F-858B-677A830EDAD0}" type="slidenum">
              <a:rPr lang="en-US" smtClean="0"/>
              <a:t>‹#›</a:t>
            </a:fld>
            <a:endParaRPr lang="en-US"/>
          </a:p>
        </p:txBody>
      </p:sp>
    </p:spTree>
    <p:extLst>
      <p:ext uri="{BB962C8B-B14F-4D97-AF65-F5344CB8AC3E}">
        <p14:creationId xmlns:p14="http://schemas.microsoft.com/office/powerpoint/2010/main" val="3679459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108850" tIns="54425" rIns="108850" bIns="54425" rtlCol="0"/>
          <a:lstStyle>
            <a:lvl1pPr algn="l">
              <a:defRPr sz="1400"/>
            </a:lvl1pPr>
          </a:lstStyle>
          <a:p>
            <a:endParaRPr lang="en-US"/>
          </a:p>
        </p:txBody>
      </p:sp>
      <p:sp>
        <p:nvSpPr>
          <p:cNvPr id="3" name="Date Placeholder 2"/>
          <p:cNvSpPr>
            <a:spLocks noGrp="1"/>
          </p:cNvSpPr>
          <p:nvPr>
            <p:ph type="dt" idx="1"/>
          </p:nvPr>
        </p:nvSpPr>
        <p:spPr>
          <a:xfrm>
            <a:off x="3970938" y="0"/>
            <a:ext cx="3037840" cy="466435"/>
          </a:xfrm>
          <a:prstGeom prst="rect">
            <a:avLst/>
          </a:prstGeom>
        </p:spPr>
        <p:txBody>
          <a:bodyPr vert="horz" lIns="108850" tIns="54425" rIns="108850" bIns="54425" rtlCol="0"/>
          <a:lstStyle>
            <a:lvl1pPr algn="r">
              <a:defRPr sz="1400"/>
            </a:lvl1pPr>
          </a:lstStyle>
          <a:p>
            <a:fld id="{9139FD92-CAEC-4CBA-8A93-0608BBADECA4}" type="datetimeFigureOut">
              <a:rPr lang="en-US" smtClean="0"/>
              <a:t>1/24/2019</a:t>
            </a:fld>
            <a:endParaRPr lang="en-US"/>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108850" tIns="54425" rIns="108850" bIns="54425"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108850" tIns="54425" rIns="108850" bIns="544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108850" tIns="54425" rIns="108850" bIns="54425" rtlCol="0" anchor="b"/>
          <a:lstStyle>
            <a:lvl1pPr algn="l">
              <a:defRPr sz="1400"/>
            </a:lvl1pPr>
          </a:lstStyle>
          <a:p>
            <a:endParaRPr lang="en-US"/>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108850" tIns="54425" rIns="108850" bIns="54425" rtlCol="0" anchor="b"/>
          <a:lstStyle>
            <a:lvl1pPr algn="r">
              <a:defRPr sz="1400"/>
            </a:lvl1pPr>
          </a:lstStyle>
          <a:p>
            <a:fld id="{2398DF1B-CE78-43A2-9920-FCC36822EDC5}" type="slidenum">
              <a:rPr lang="en-US" smtClean="0"/>
              <a:t>‹#›</a:t>
            </a:fld>
            <a:endParaRPr lang="en-US"/>
          </a:p>
        </p:txBody>
      </p:sp>
    </p:spTree>
    <p:extLst>
      <p:ext uri="{BB962C8B-B14F-4D97-AF65-F5344CB8AC3E}">
        <p14:creationId xmlns:p14="http://schemas.microsoft.com/office/powerpoint/2010/main" val="3493035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98DF1B-CE78-43A2-9920-FCC36822EDC5}" type="slidenum">
              <a:rPr lang="en-US" smtClean="0"/>
              <a:t>1</a:t>
            </a:fld>
            <a:endParaRPr lang="en-US"/>
          </a:p>
        </p:txBody>
      </p:sp>
    </p:spTree>
    <p:extLst>
      <p:ext uri="{BB962C8B-B14F-4D97-AF65-F5344CB8AC3E}">
        <p14:creationId xmlns:p14="http://schemas.microsoft.com/office/powerpoint/2010/main" val="3269251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F0D7405-7133-4CDB-839C-234CB169E549}" type="datetime1">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141904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84F0A5-DD1D-48D1-8D0F-5B2277E62C25}" type="datetime1">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1829667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A669E6-002B-459F-A774-3F5D10922926}" type="datetime1">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207441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8"/>
            <a:ext cx="12191998" cy="6857873"/>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6126479"/>
            <a:ext cx="12192000" cy="731520"/>
          </a:xfrm>
          <a:custGeom>
            <a:avLst/>
            <a:gdLst/>
            <a:ahLst/>
            <a:cxnLst/>
            <a:rect l="l" t="t" r="r" b="b"/>
            <a:pathLst>
              <a:path w="12192000" h="731520">
                <a:moveTo>
                  <a:pt x="0" y="731520"/>
                </a:moveTo>
                <a:lnTo>
                  <a:pt x="12192000" y="731520"/>
                </a:lnTo>
                <a:lnTo>
                  <a:pt x="12192000" y="0"/>
                </a:lnTo>
                <a:lnTo>
                  <a:pt x="0" y="0"/>
                </a:lnTo>
                <a:lnTo>
                  <a:pt x="0" y="731520"/>
                </a:lnTo>
                <a:close/>
              </a:path>
            </a:pathLst>
          </a:custGeom>
          <a:solidFill>
            <a:srgbClr val="7E7E7E">
              <a:alpha val="70195"/>
            </a:srgbClr>
          </a:solidFill>
        </p:spPr>
        <p:txBody>
          <a:bodyPr wrap="square" lIns="0" tIns="0" rIns="0" bIns="0" rtlCol="0"/>
          <a:lstStyle/>
          <a:p>
            <a:endParaRPr/>
          </a:p>
        </p:txBody>
      </p:sp>
      <p:sp>
        <p:nvSpPr>
          <p:cNvPr id="18" name="bk object 18"/>
          <p:cNvSpPr/>
          <p:nvPr/>
        </p:nvSpPr>
        <p:spPr>
          <a:xfrm>
            <a:off x="1476755" y="6184395"/>
            <a:ext cx="9262110" cy="673601"/>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298323" y="-61989"/>
            <a:ext cx="11595353" cy="6508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83271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8"/>
            <a:ext cx="12191998" cy="6857873"/>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6126479"/>
            <a:ext cx="12192000" cy="731520"/>
          </a:xfrm>
          <a:custGeom>
            <a:avLst/>
            <a:gdLst/>
            <a:ahLst/>
            <a:cxnLst/>
            <a:rect l="l" t="t" r="r" b="b"/>
            <a:pathLst>
              <a:path w="12192000" h="731520">
                <a:moveTo>
                  <a:pt x="0" y="731520"/>
                </a:moveTo>
                <a:lnTo>
                  <a:pt x="12192000" y="731520"/>
                </a:lnTo>
                <a:lnTo>
                  <a:pt x="12192000" y="0"/>
                </a:lnTo>
                <a:lnTo>
                  <a:pt x="0" y="0"/>
                </a:lnTo>
                <a:lnTo>
                  <a:pt x="0" y="731520"/>
                </a:lnTo>
                <a:close/>
              </a:path>
            </a:pathLst>
          </a:custGeom>
          <a:solidFill>
            <a:srgbClr val="7E7E7E">
              <a:alpha val="70195"/>
            </a:srgbClr>
          </a:solidFill>
        </p:spPr>
        <p:txBody>
          <a:bodyPr wrap="square" lIns="0" tIns="0" rIns="0" bIns="0" rtlCol="0"/>
          <a:lstStyle/>
          <a:p>
            <a:endParaRPr/>
          </a:p>
        </p:txBody>
      </p:sp>
      <p:sp>
        <p:nvSpPr>
          <p:cNvPr id="18" name="bk object 18"/>
          <p:cNvSpPr/>
          <p:nvPr/>
        </p:nvSpPr>
        <p:spPr>
          <a:xfrm>
            <a:off x="1476755" y="6184395"/>
            <a:ext cx="9262110" cy="673601"/>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298323" y="-61989"/>
            <a:ext cx="11595353" cy="6508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80665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Garamond"/>
                <a:cs typeface="Garamond"/>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58366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Garamond"/>
                <a:cs typeface="Garamon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57418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Garamond"/>
                <a:cs typeface="Garamon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00126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21563" y="321563"/>
            <a:ext cx="5728589" cy="3079877"/>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141720" y="321563"/>
            <a:ext cx="5728589" cy="3080004"/>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321563" y="3488435"/>
            <a:ext cx="5728589" cy="3047873"/>
          </a:xfrm>
          <a:prstGeom prst="rect">
            <a:avLst/>
          </a:prstGeom>
          <a:blipFill>
            <a:blip r:embed="rId4" cstate="print"/>
            <a:stretch>
              <a:fillRect/>
            </a:stretch>
          </a:blipFill>
        </p:spPr>
        <p:txBody>
          <a:bodyPr wrap="square" lIns="0" tIns="0" rIns="0" bIns="0" rtlCol="0"/>
          <a:lstStyle/>
          <a:p>
            <a:endParaRPr/>
          </a:p>
        </p:txBody>
      </p:sp>
      <p:sp>
        <p:nvSpPr>
          <p:cNvPr id="19" name="bk object 19"/>
          <p:cNvSpPr/>
          <p:nvPr/>
        </p:nvSpPr>
        <p:spPr>
          <a:xfrm>
            <a:off x="6141720" y="3488448"/>
            <a:ext cx="5728589" cy="3047873"/>
          </a:xfrm>
          <a:prstGeom prst="rect">
            <a:avLst/>
          </a:prstGeom>
          <a:blipFill>
            <a:blip r:embed="rId5" cstate="print"/>
            <a:stretch>
              <a:fillRect/>
            </a:stretch>
          </a:blipFill>
        </p:spPr>
        <p:txBody>
          <a:bodyPr wrap="square" lIns="0" tIns="0" rIns="0" bIns="0" rtlCol="0"/>
          <a:lstStyle/>
          <a:p>
            <a:endParaRPr/>
          </a:p>
        </p:txBody>
      </p:sp>
      <p:sp>
        <p:nvSpPr>
          <p:cNvPr id="20" name="bk object 20"/>
          <p:cNvSpPr/>
          <p:nvPr/>
        </p:nvSpPr>
        <p:spPr>
          <a:xfrm>
            <a:off x="0" y="0"/>
            <a:ext cx="12192000" cy="321945"/>
          </a:xfrm>
          <a:custGeom>
            <a:avLst/>
            <a:gdLst/>
            <a:ahLst/>
            <a:cxnLst/>
            <a:rect l="l" t="t" r="r" b="b"/>
            <a:pathLst>
              <a:path w="12192000" h="321945">
                <a:moveTo>
                  <a:pt x="0" y="321564"/>
                </a:moveTo>
                <a:lnTo>
                  <a:pt x="12192000" y="321564"/>
                </a:lnTo>
                <a:lnTo>
                  <a:pt x="12192000" y="0"/>
                </a:lnTo>
                <a:lnTo>
                  <a:pt x="0" y="0"/>
                </a:lnTo>
                <a:lnTo>
                  <a:pt x="0" y="321564"/>
                </a:lnTo>
                <a:close/>
              </a:path>
            </a:pathLst>
          </a:custGeom>
          <a:solidFill>
            <a:srgbClr val="9C2A2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7561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C57023-E975-4BCD-81E3-0DD5BAF2CB93}" type="datetime1">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875"/>
            <a:ext cx="2743200" cy="365125"/>
          </a:xfrm>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1471943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96B029-4D65-4A4B-ABCD-249084097804}" type="datetime1">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1189748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95E746-D1A7-4825-A493-F9EE29966C89}" type="datetime1">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3194847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6C6639-8940-447F-B9AD-4966A10A096F}" type="datetime1">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163473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7321DC-5965-4FF2-8A5B-83DB5B34D717}" type="datetime1">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388195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7B0AC-A1E7-40C5-A28F-7F8551BB7783}" type="datetime1">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2794651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221CA4-18DC-40AA-80D5-C859CA20C62C}" type="datetime1">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124078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103E7-05BD-4DA0-9E1B-158B254AF971}" type="datetime1">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30A07F-D34C-460E-8E90-75914F1C4CA4}" type="slidenum">
              <a:rPr lang="en-US" smtClean="0"/>
              <a:t>‹#›</a:t>
            </a:fld>
            <a:endParaRPr lang="en-US"/>
          </a:p>
        </p:txBody>
      </p:sp>
    </p:spTree>
    <p:extLst>
      <p:ext uri="{BB962C8B-B14F-4D97-AF65-F5344CB8AC3E}">
        <p14:creationId xmlns:p14="http://schemas.microsoft.com/office/powerpoint/2010/main" val="2383311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0EEAB-3213-4B47-A8EA-1B0C0D2E9423}" type="datetime1">
              <a:rPr lang="en-US" smtClean="0"/>
              <a:t>1/24/2019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30A07F-D34C-460E-8E90-75914F1C4CA4}" type="slidenum">
              <a:rPr lang="en-US" smtClean="0"/>
              <a:t>‹#›</a:t>
            </a:fld>
            <a:endParaRPr lang="en-US"/>
          </a:p>
        </p:txBody>
      </p:sp>
    </p:spTree>
    <p:extLst>
      <p:ext uri="{BB962C8B-B14F-4D97-AF65-F5344CB8AC3E}">
        <p14:creationId xmlns:p14="http://schemas.microsoft.com/office/powerpoint/2010/main" val="3547262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535305"/>
          </a:xfrm>
          <a:custGeom>
            <a:avLst/>
            <a:gdLst/>
            <a:ahLst/>
            <a:cxnLst/>
            <a:rect l="l" t="t" r="r" b="b"/>
            <a:pathLst>
              <a:path w="12192000" h="535305">
                <a:moveTo>
                  <a:pt x="0" y="534924"/>
                </a:moveTo>
                <a:lnTo>
                  <a:pt x="12192000" y="534924"/>
                </a:lnTo>
                <a:lnTo>
                  <a:pt x="12192000" y="0"/>
                </a:lnTo>
                <a:lnTo>
                  <a:pt x="0" y="0"/>
                </a:lnTo>
                <a:lnTo>
                  <a:pt x="0" y="534924"/>
                </a:lnTo>
                <a:close/>
              </a:path>
            </a:pathLst>
          </a:custGeom>
          <a:solidFill>
            <a:srgbClr val="9C2A2F"/>
          </a:solidFill>
        </p:spPr>
        <p:txBody>
          <a:bodyPr wrap="square" lIns="0" tIns="0" rIns="0" bIns="0" rtlCol="0"/>
          <a:lstStyle/>
          <a:p>
            <a:endParaRPr/>
          </a:p>
        </p:txBody>
      </p:sp>
      <p:sp>
        <p:nvSpPr>
          <p:cNvPr id="2" name="Holder 2"/>
          <p:cNvSpPr>
            <a:spLocks noGrp="1"/>
          </p:cNvSpPr>
          <p:nvPr>
            <p:ph type="title"/>
          </p:nvPr>
        </p:nvSpPr>
        <p:spPr>
          <a:xfrm>
            <a:off x="78739" y="47625"/>
            <a:ext cx="12034520" cy="391159"/>
          </a:xfrm>
          <a:prstGeom prst="rect">
            <a:avLst/>
          </a:prstGeom>
        </p:spPr>
        <p:txBody>
          <a:bodyPr wrap="square" lIns="0" tIns="0" rIns="0" bIns="0">
            <a:spAutoFit/>
          </a:bodyPr>
          <a:lstStyle>
            <a:lvl1pPr>
              <a:defRPr sz="2400" b="1" i="0">
                <a:solidFill>
                  <a:schemeClr val="bg1"/>
                </a:solidFill>
                <a:latin typeface="Garamond"/>
                <a:cs typeface="Garamond"/>
              </a:defRPr>
            </a:lvl1pPr>
          </a:lstStyle>
          <a:p>
            <a:endParaRPr/>
          </a:p>
        </p:txBody>
      </p:sp>
      <p:sp>
        <p:nvSpPr>
          <p:cNvPr id="3" name="Holder 3"/>
          <p:cNvSpPr>
            <a:spLocks noGrp="1"/>
          </p:cNvSpPr>
          <p:nvPr>
            <p:ph type="body" idx="1"/>
          </p:nvPr>
        </p:nvSpPr>
        <p:spPr>
          <a:xfrm>
            <a:off x="2736320" y="2816219"/>
            <a:ext cx="6714490" cy="34194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5001514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large white house&#10;&#10;Description generated with very high confidence">
            <a:extLst>
              <a:ext uri="{FF2B5EF4-FFF2-40B4-BE49-F238E27FC236}">
                <a16:creationId xmlns:a16="http://schemas.microsoft.com/office/drawing/2014/main" id="{09D2C5FE-1FC4-4D29-A896-7DDE61E0D137}"/>
              </a:ext>
            </a:extLst>
          </p:cNvPr>
          <p:cNvPicPr>
            <a:picLocks noChangeAspect="1"/>
          </p:cNvPicPr>
          <p:nvPr/>
        </p:nvPicPr>
        <p:blipFill rotWithShape="1">
          <a:blip r:embed="rId3">
            <a:extLst>
              <a:ext uri="{28A0092B-C50C-407E-A947-70E740481C1C}">
                <a14:useLocalDpi xmlns:a14="http://schemas.microsoft.com/office/drawing/2010/main" val="0"/>
              </a:ext>
            </a:extLst>
          </a:blip>
          <a:srcRect l="2298" t="15413"/>
          <a:stretch/>
        </p:blipFill>
        <p:spPr>
          <a:xfrm>
            <a:off x="-15085" y="689150"/>
            <a:ext cx="9212242" cy="5261764"/>
          </a:xfrm>
          <a:prstGeom prst="rect">
            <a:avLst/>
          </a:prstGeom>
          <a:ln w="38100">
            <a:noFill/>
          </a:ln>
        </p:spPr>
      </p:pic>
      <p:sp>
        <p:nvSpPr>
          <p:cNvPr id="11" name="object 4"/>
          <p:cNvSpPr/>
          <p:nvPr/>
        </p:nvSpPr>
        <p:spPr>
          <a:xfrm flipV="1">
            <a:off x="-5576" y="0"/>
            <a:ext cx="9206489" cy="666750"/>
          </a:xfrm>
          <a:custGeom>
            <a:avLst/>
            <a:gdLst/>
            <a:ahLst/>
            <a:cxnLst/>
            <a:rect l="l" t="t" r="r" b="b"/>
            <a:pathLst>
              <a:path w="3708400" h="7772400">
                <a:moveTo>
                  <a:pt x="0" y="7772400"/>
                </a:moveTo>
                <a:lnTo>
                  <a:pt x="3708400" y="7772400"/>
                </a:lnTo>
                <a:lnTo>
                  <a:pt x="3708400" y="0"/>
                </a:lnTo>
                <a:lnTo>
                  <a:pt x="0" y="0"/>
                </a:lnTo>
                <a:lnTo>
                  <a:pt x="0" y="7772400"/>
                </a:lnTo>
                <a:close/>
              </a:path>
            </a:pathLst>
          </a:custGeom>
          <a:solidFill>
            <a:srgbClr val="9C2A30">
              <a:alpha val="70000"/>
            </a:srgbClr>
          </a:solidFill>
        </p:spPr>
        <p:txBody>
          <a:bodyPr wrap="square" lIns="0" tIns="0" rIns="0" bIns="0" rtlCol="0"/>
          <a:lstStyle/>
          <a:p>
            <a:endParaRPr sz="2473" dirty="0">
              <a:highlight>
                <a:srgbClr val="9C2A30"/>
              </a:highlight>
            </a:endParaRPr>
          </a:p>
        </p:txBody>
      </p:sp>
      <p:sp>
        <p:nvSpPr>
          <p:cNvPr id="7" name="TextBox 6"/>
          <p:cNvSpPr txBox="1"/>
          <p:nvPr/>
        </p:nvSpPr>
        <p:spPr>
          <a:xfrm>
            <a:off x="373576" y="87153"/>
            <a:ext cx="7972426" cy="492443"/>
          </a:xfrm>
          <a:prstGeom prst="rect">
            <a:avLst/>
          </a:prstGeom>
          <a:noFill/>
        </p:spPr>
        <p:txBody>
          <a:bodyPr wrap="square" rtlCol="0">
            <a:spAutoFit/>
          </a:bodyPr>
          <a:lstStyle/>
          <a:p>
            <a:r>
              <a:rPr lang="en-US" sz="2600" dirty="0">
                <a:solidFill>
                  <a:schemeClr val="bg1"/>
                </a:solidFill>
                <a:latin typeface="Bodoni" panose="02070603060706020303" pitchFamily="18" charset="0"/>
              </a:rPr>
              <a:t>Shady Haven Apartments</a:t>
            </a:r>
          </a:p>
        </p:txBody>
      </p:sp>
      <p:sp>
        <p:nvSpPr>
          <p:cNvPr id="15" name="object 4"/>
          <p:cNvSpPr/>
          <p:nvPr/>
        </p:nvSpPr>
        <p:spPr>
          <a:xfrm flipV="1">
            <a:off x="0" y="5966206"/>
            <a:ext cx="12187245" cy="914400"/>
          </a:xfrm>
          <a:custGeom>
            <a:avLst/>
            <a:gdLst/>
            <a:ahLst/>
            <a:cxnLst/>
            <a:rect l="l" t="t" r="r" b="b"/>
            <a:pathLst>
              <a:path w="3708400" h="7772400">
                <a:moveTo>
                  <a:pt x="0" y="7772400"/>
                </a:moveTo>
                <a:lnTo>
                  <a:pt x="3708400" y="7772400"/>
                </a:lnTo>
                <a:lnTo>
                  <a:pt x="3708400" y="0"/>
                </a:lnTo>
                <a:lnTo>
                  <a:pt x="0" y="0"/>
                </a:lnTo>
                <a:lnTo>
                  <a:pt x="0" y="7772400"/>
                </a:lnTo>
                <a:close/>
              </a:path>
            </a:pathLst>
          </a:custGeom>
          <a:solidFill>
            <a:srgbClr val="9C2A30"/>
          </a:solidFill>
        </p:spPr>
        <p:txBody>
          <a:bodyPr wrap="square" lIns="0" tIns="0" rIns="0" bIns="0" rtlCol="0"/>
          <a:lstStyle/>
          <a:p>
            <a:endParaRPr sz="2473" dirty="0">
              <a:highlight>
                <a:srgbClr val="9C2A30"/>
              </a:highlight>
            </a:endParaRPr>
          </a:p>
        </p:txBody>
      </p:sp>
      <p:sp>
        <p:nvSpPr>
          <p:cNvPr id="27" name="object 4"/>
          <p:cNvSpPr/>
          <p:nvPr/>
        </p:nvSpPr>
        <p:spPr>
          <a:xfrm flipV="1">
            <a:off x="3934" y="5587978"/>
            <a:ext cx="9206489" cy="362935"/>
          </a:xfrm>
          <a:custGeom>
            <a:avLst/>
            <a:gdLst/>
            <a:ahLst/>
            <a:cxnLst/>
            <a:rect l="l" t="t" r="r" b="b"/>
            <a:pathLst>
              <a:path w="3708400" h="7772400">
                <a:moveTo>
                  <a:pt x="0" y="7772400"/>
                </a:moveTo>
                <a:lnTo>
                  <a:pt x="3708400" y="7772400"/>
                </a:lnTo>
                <a:lnTo>
                  <a:pt x="3708400" y="0"/>
                </a:lnTo>
                <a:lnTo>
                  <a:pt x="0" y="0"/>
                </a:lnTo>
                <a:lnTo>
                  <a:pt x="0" y="7772400"/>
                </a:lnTo>
                <a:close/>
              </a:path>
            </a:pathLst>
          </a:custGeom>
          <a:solidFill>
            <a:schemeClr val="bg1">
              <a:lumMod val="50000"/>
              <a:alpha val="70000"/>
            </a:schemeClr>
          </a:solidFill>
        </p:spPr>
        <p:txBody>
          <a:bodyPr wrap="square" lIns="0" tIns="0" rIns="0" bIns="0" rtlCol="0"/>
          <a:lstStyle/>
          <a:p>
            <a:endParaRPr sz="2473" dirty="0"/>
          </a:p>
        </p:txBody>
      </p:sp>
      <p:pic>
        <p:nvPicPr>
          <p:cNvPr id="1026" name="Picture 2" descr="https://image.apartmentguide.com/imgr/6aee7133e58cc248d4f43af624a6d72a/850-">
            <a:extLst>
              <a:ext uri="{FF2B5EF4-FFF2-40B4-BE49-F238E27FC236}">
                <a16:creationId xmlns:a16="http://schemas.microsoft.com/office/drawing/2014/main" id="{B5ED4D32-8BF6-48B3-B65D-72E8AFF53E0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8097" y="-1"/>
            <a:ext cx="2990088" cy="19751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s://image1.apartmentguide.com/imgr/4c0f482acc1a9cf91283f37b9db8624b/850-">
            <a:extLst>
              <a:ext uri="{FF2B5EF4-FFF2-40B4-BE49-F238E27FC236}">
                <a16:creationId xmlns:a16="http://schemas.microsoft.com/office/drawing/2014/main" id="{838C8249-F99D-49CF-892C-11CEADEF9EB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8097" y="2011879"/>
            <a:ext cx="2990088" cy="1975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age1.apartmentguide.com/imgr/3748c3468d72ca50a37696aa30903845/850-">
            <a:extLst>
              <a:ext uri="{FF2B5EF4-FFF2-40B4-BE49-F238E27FC236}">
                <a16:creationId xmlns:a16="http://schemas.microsoft.com/office/drawing/2014/main" id="{7D4CFFFC-7968-4181-A6CC-ED8055AB009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8097" y="4019692"/>
            <a:ext cx="2969148" cy="193122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BDFDD04-AC10-43D3-9031-63CE6E84AEEE}"/>
              </a:ext>
            </a:extLst>
          </p:cNvPr>
          <p:cNvSpPr txBox="1"/>
          <p:nvPr/>
        </p:nvSpPr>
        <p:spPr>
          <a:xfrm>
            <a:off x="379679" y="6094808"/>
            <a:ext cx="9574218" cy="646331"/>
          </a:xfrm>
          <a:prstGeom prst="rect">
            <a:avLst/>
          </a:prstGeom>
          <a:noFill/>
        </p:spPr>
        <p:txBody>
          <a:bodyPr wrap="square" rtlCol="0">
            <a:spAutoFit/>
          </a:bodyPr>
          <a:lstStyle/>
          <a:p>
            <a:r>
              <a:rPr lang="en-US" dirty="0">
                <a:solidFill>
                  <a:schemeClr val="bg1"/>
                </a:solidFill>
              </a:rPr>
              <a:t>506 Units | Stabilized Multifamily Community</a:t>
            </a:r>
          </a:p>
          <a:p>
            <a:r>
              <a:rPr lang="en-US" dirty="0">
                <a:solidFill>
                  <a:schemeClr val="bg1"/>
                </a:solidFill>
              </a:rPr>
              <a:t>Toledo, Ohio 43615</a:t>
            </a:r>
          </a:p>
        </p:txBody>
      </p:sp>
    </p:spTree>
    <p:extLst>
      <p:ext uri="{BB962C8B-B14F-4D97-AF65-F5344CB8AC3E}">
        <p14:creationId xmlns:p14="http://schemas.microsoft.com/office/powerpoint/2010/main" val="1989286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319">
        <p159:morph option="byObject"/>
      </p:transition>
    </mc:Choice>
    <mc:Fallback>
      <p:transition spd="slow" advTm="631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images1.apartments.com/i2/MPns2jRLndNy9jmbOjrsSo0aaHTWkHlfd88kiaqXXLs/110/mount-prospect-greens-mount-prospect-il-2br-1ba-pinewood---kitchen.jpg">
            <a:extLst>
              <a:ext uri="{FF2B5EF4-FFF2-40B4-BE49-F238E27FC236}">
                <a16:creationId xmlns:a16="http://schemas.microsoft.com/office/drawing/2014/main" id="{669603F9-3A5F-44A8-BA7C-8B495F82D1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10" r="-4" b="-4"/>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1.apartments.com/i2/dZlNBtfYlWKlnfaRhxWBIVnFHGokZuiLMnZX8gqPrD0/110/mount-prospect-greens-mount-prospect-il-2br-1ba-pinewood---living-room.jpg">
            <a:extLst>
              <a:ext uri="{FF2B5EF4-FFF2-40B4-BE49-F238E27FC236}">
                <a16:creationId xmlns:a16="http://schemas.microsoft.com/office/drawing/2014/main" id="{09B06837-9AC4-4728-8902-048FC96FDD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10" r="-4" b="-4"/>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images1.apartments.com/i2/VHCVQtobgnGFhtJbfKMde_q8AIauk-f8xownWD1KmVo/110/mount-prospect-greens-mount-prospect-il-2br-1ba-pinewood---dining-room.jpg">
            <a:extLst>
              <a:ext uri="{FF2B5EF4-FFF2-40B4-BE49-F238E27FC236}">
                <a16:creationId xmlns:a16="http://schemas.microsoft.com/office/drawing/2014/main" id="{1B183D20-F82B-4A58-B9A4-5E222EEBDF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66" r="-1" b="-1"/>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EA8F8A4-1014-4396-AE6F-755716A33B52}"/>
              </a:ext>
            </a:extLst>
          </p:cNvPr>
          <p:cNvSpPr/>
          <p:nvPr/>
        </p:nvSpPr>
        <p:spPr>
          <a:xfrm>
            <a:off x="-2" y="6583495"/>
            <a:ext cx="12192001" cy="283204"/>
          </a:xfrm>
          <a:prstGeom prst="rect">
            <a:avLst/>
          </a:prstGeom>
          <a:solidFill>
            <a:srgbClr val="9C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Garamond" panose="02020404030301010803" pitchFamily="18" charset="0"/>
              </a:rPr>
              <a:t>Photos of Renovated Apartment</a:t>
            </a:r>
          </a:p>
        </p:txBody>
      </p:sp>
    </p:spTree>
    <p:extLst>
      <p:ext uri="{BB962C8B-B14F-4D97-AF65-F5344CB8AC3E}">
        <p14:creationId xmlns:p14="http://schemas.microsoft.com/office/powerpoint/2010/main" val="2569046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388">
        <p159:morph option="byObject"/>
      </p:transition>
    </mc:Choice>
    <mc:Fallback>
      <p:transition spd="slow" advTm="1138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athroom with a sink and a mirror&#10;&#10;Description generated with very high confidence">
            <a:extLst>
              <a:ext uri="{FF2B5EF4-FFF2-40B4-BE49-F238E27FC236}">
                <a16:creationId xmlns:a16="http://schemas.microsoft.com/office/drawing/2014/main" id="{EB482480-092E-4E82-9B4D-DF908096298D}"/>
              </a:ext>
            </a:extLst>
          </p:cNvPr>
          <p:cNvPicPr>
            <a:picLocks noChangeAspect="1"/>
          </p:cNvPicPr>
          <p:nvPr/>
        </p:nvPicPr>
        <p:blipFill rotWithShape="1">
          <a:blip r:embed="rId2">
            <a:extLst>
              <a:ext uri="{28A0092B-C50C-407E-A947-70E740481C1C}">
                <a14:useLocalDpi xmlns:a14="http://schemas.microsoft.com/office/drawing/2010/main" val="0"/>
              </a:ext>
            </a:extLst>
          </a:blip>
          <a:srcRect t="44632" r="1" b="17260"/>
          <a:stretch/>
        </p:blipFill>
        <p:spPr>
          <a:xfrm>
            <a:off x="5622233" y="10"/>
            <a:ext cx="6569769" cy="3750724"/>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p:spPr>
      </p:pic>
      <p:pic>
        <p:nvPicPr>
          <p:cNvPr id="7" name="Picture 6" descr="A living room filled with furniture and a large window&#10;&#10;Description generated with very high confidence">
            <a:extLst>
              <a:ext uri="{FF2B5EF4-FFF2-40B4-BE49-F238E27FC236}">
                <a16:creationId xmlns:a16="http://schemas.microsoft.com/office/drawing/2014/main" id="{431ED8B5-605D-47FF-A148-6040BB55EE94}"/>
              </a:ext>
            </a:extLst>
          </p:cNvPr>
          <p:cNvPicPr>
            <a:picLocks noChangeAspect="1"/>
          </p:cNvPicPr>
          <p:nvPr/>
        </p:nvPicPr>
        <p:blipFill rotWithShape="1">
          <a:blip r:embed="rId3">
            <a:extLst>
              <a:ext uri="{28A0092B-C50C-407E-A947-70E740481C1C}">
                <a14:useLocalDpi xmlns:a14="http://schemas.microsoft.com/office/drawing/2010/main" val="0"/>
              </a:ext>
            </a:extLst>
          </a:blip>
          <a:srcRect t="33940" b="10509"/>
          <a:stretch/>
        </p:blipFill>
        <p:spPr>
          <a:xfrm>
            <a:off x="4182011" y="3887894"/>
            <a:ext cx="8009991" cy="2970106"/>
          </a:xfrm>
          <a:custGeom>
            <a:avLst/>
            <a:gdLst>
              <a:gd name="connsiteX0" fmla="*/ 1376648 w 8009991"/>
              <a:gd name="connsiteY0" fmla="*/ 0 h 2970106"/>
              <a:gd name="connsiteX1" fmla="*/ 8009991 w 8009991"/>
              <a:gd name="connsiteY1" fmla="*/ 0 h 2970106"/>
              <a:gd name="connsiteX2" fmla="*/ 8009991 w 8009991"/>
              <a:gd name="connsiteY2" fmla="*/ 2970106 h 2970106"/>
              <a:gd name="connsiteX3" fmla="*/ 0 w 8009991"/>
              <a:gd name="connsiteY3" fmla="*/ 2970106 h 2970106"/>
            </a:gdLst>
            <a:ahLst/>
            <a:cxnLst>
              <a:cxn ang="0">
                <a:pos x="connsiteX0" y="connsiteY0"/>
              </a:cxn>
              <a:cxn ang="0">
                <a:pos x="connsiteX1" y="connsiteY1"/>
              </a:cxn>
              <a:cxn ang="0">
                <a:pos x="connsiteX2" y="connsiteY2"/>
              </a:cxn>
              <a:cxn ang="0">
                <a:pos x="connsiteX3" y="connsiteY3"/>
              </a:cxn>
            </a:cxnLst>
            <a:rect l="l" t="t" r="r" b="b"/>
            <a:pathLst>
              <a:path w="8009991" h="2970106">
                <a:moveTo>
                  <a:pt x="1376648" y="0"/>
                </a:moveTo>
                <a:lnTo>
                  <a:pt x="8009991" y="0"/>
                </a:lnTo>
                <a:lnTo>
                  <a:pt x="8009991" y="2970106"/>
                </a:lnTo>
                <a:lnTo>
                  <a:pt x="0" y="2970106"/>
                </a:lnTo>
                <a:close/>
              </a:path>
            </a:pathLst>
          </a:custGeom>
        </p:spPr>
      </p:pic>
      <p:pic>
        <p:nvPicPr>
          <p:cNvPr id="3" name="Picture 2" descr="A kitchen with stainless steel appliances and wooden cabinets&#10;&#10;Description generated with very high confidence">
            <a:extLst>
              <a:ext uri="{FF2B5EF4-FFF2-40B4-BE49-F238E27FC236}">
                <a16:creationId xmlns:a16="http://schemas.microsoft.com/office/drawing/2014/main" id="{861A10A3-4C83-4CF3-9BAE-604F87BF9130}"/>
              </a:ext>
            </a:extLst>
          </p:cNvPr>
          <p:cNvPicPr>
            <a:picLocks noChangeAspect="1"/>
          </p:cNvPicPr>
          <p:nvPr/>
        </p:nvPicPr>
        <p:blipFill rotWithShape="1">
          <a:blip r:embed="rId4">
            <a:extLst>
              <a:ext uri="{28A0092B-C50C-407E-A947-70E740481C1C}">
                <a14:useLocalDpi xmlns:a14="http://schemas.microsoft.com/office/drawing/2010/main" val="0"/>
              </a:ext>
            </a:extLst>
          </a:blip>
          <a:srcRect l="6630" r="20340" b="-1"/>
          <a:stretch/>
        </p:blipFill>
        <p:spPr>
          <a:xfrm>
            <a:off x="20" y="10"/>
            <a:ext cx="7503091" cy="6857990"/>
          </a:xfrm>
          <a:custGeom>
            <a:avLst/>
            <a:gdLst>
              <a:gd name="connsiteX0" fmla="*/ 0 w 7503111"/>
              <a:gd name="connsiteY0" fmla="*/ 0 h 6858000"/>
              <a:gd name="connsiteX1" fmla="*/ 677334 w 7503111"/>
              <a:gd name="connsiteY1" fmla="*/ 0 h 6858000"/>
              <a:gd name="connsiteX2" fmla="*/ 1168036 w 7503111"/>
              <a:gd name="connsiteY2" fmla="*/ 0 h 6858000"/>
              <a:gd name="connsiteX3" fmla="*/ 1205499 w 7503111"/>
              <a:gd name="connsiteY3" fmla="*/ 0 h 6858000"/>
              <a:gd name="connsiteX4" fmla="*/ 1647632 w 7503111"/>
              <a:gd name="connsiteY4" fmla="*/ 0 h 6858000"/>
              <a:gd name="connsiteX5" fmla="*/ 7215401 w 7503111"/>
              <a:gd name="connsiteY5" fmla="*/ 0 h 6858000"/>
              <a:gd name="connsiteX6" fmla="*/ 4041567 w 7503111"/>
              <a:gd name="connsiteY6" fmla="*/ 6852993 h 6858000"/>
              <a:gd name="connsiteX7" fmla="*/ 7503111 w 7503111"/>
              <a:gd name="connsiteY7" fmla="*/ 6852993 h 6858000"/>
              <a:gd name="connsiteX8" fmla="*/ 7503111 w 7503111"/>
              <a:gd name="connsiteY8" fmla="*/ 6852994 h 6858000"/>
              <a:gd name="connsiteX9" fmla="*/ 1647632 w 7503111"/>
              <a:gd name="connsiteY9" fmla="*/ 6852994 h 6858000"/>
              <a:gd name="connsiteX10" fmla="*/ 1647632 w 7503111"/>
              <a:gd name="connsiteY10" fmla="*/ 6858000 h 6858000"/>
              <a:gd name="connsiteX11" fmla="*/ 0 w 750311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11" name="Rectangle 10">
            <a:extLst>
              <a:ext uri="{FF2B5EF4-FFF2-40B4-BE49-F238E27FC236}">
                <a16:creationId xmlns:a16="http://schemas.microsoft.com/office/drawing/2014/main" id="{DC3DF61D-CEA1-4C36-9779-CFE871B90BAC}"/>
              </a:ext>
            </a:extLst>
          </p:cNvPr>
          <p:cNvSpPr/>
          <p:nvPr/>
        </p:nvSpPr>
        <p:spPr>
          <a:xfrm>
            <a:off x="-2" y="6583495"/>
            <a:ext cx="12192001" cy="283204"/>
          </a:xfrm>
          <a:prstGeom prst="rect">
            <a:avLst/>
          </a:prstGeom>
          <a:solidFill>
            <a:srgbClr val="9C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Garamond" panose="02020404030301010803" pitchFamily="18" charset="0"/>
              </a:rPr>
              <a:t>Unit Interiors</a:t>
            </a:r>
          </a:p>
        </p:txBody>
      </p:sp>
    </p:spTree>
    <p:extLst>
      <p:ext uri="{BB962C8B-B14F-4D97-AF65-F5344CB8AC3E}">
        <p14:creationId xmlns:p14="http://schemas.microsoft.com/office/powerpoint/2010/main" val="3822513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853">
        <p159:morph option="byObject"/>
      </p:transition>
    </mc:Choice>
    <mc:Fallback>
      <p:transition spd="slow" advTm="1085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2191999" cy="6858000"/>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0" y="0"/>
            <a:ext cx="4946276" cy="709416"/>
          </a:xfrm>
          <a:custGeom>
            <a:avLst/>
            <a:gdLst/>
            <a:ahLst/>
            <a:cxnLst/>
            <a:rect l="l" t="t" r="r" b="b"/>
            <a:pathLst>
              <a:path w="5605780" h="856614">
                <a:moveTo>
                  <a:pt x="0" y="856488"/>
                </a:moveTo>
                <a:lnTo>
                  <a:pt x="5605272" y="856488"/>
                </a:lnTo>
                <a:lnTo>
                  <a:pt x="5605272" y="0"/>
                </a:lnTo>
                <a:lnTo>
                  <a:pt x="0" y="0"/>
                </a:lnTo>
                <a:lnTo>
                  <a:pt x="0" y="856488"/>
                </a:lnTo>
                <a:close/>
              </a:path>
            </a:pathLst>
          </a:custGeom>
          <a:solidFill>
            <a:srgbClr val="9F2214"/>
          </a:solidFill>
        </p:spPr>
        <p:txBody>
          <a:bodyPr wrap="square" lIns="0" tIns="0" rIns="0" bIns="0" rtlCol="0"/>
          <a:lstStyle/>
          <a:p>
            <a:endParaRPr sz="1588"/>
          </a:p>
        </p:txBody>
      </p:sp>
      <p:sp>
        <p:nvSpPr>
          <p:cNvPr id="4" name="object 4"/>
          <p:cNvSpPr txBox="1"/>
          <p:nvPr/>
        </p:nvSpPr>
        <p:spPr>
          <a:xfrm>
            <a:off x="183648" y="104688"/>
            <a:ext cx="4269441" cy="500039"/>
          </a:xfrm>
          <a:prstGeom prst="rect">
            <a:avLst/>
          </a:prstGeom>
        </p:spPr>
        <p:txBody>
          <a:bodyPr vert="horz" wrap="square" lIns="0" tIns="11206" rIns="0" bIns="0" rtlCol="0">
            <a:spAutoFit/>
          </a:bodyPr>
          <a:lstStyle/>
          <a:p>
            <a:pPr marL="11206">
              <a:spcBef>
                <a:spcPts val="88"/>
              </a:spcBef>
            </a:pPr>
            <a:r>
              <a:rPr lang="en-US" sz="1588" b="1" dirty="0">
                <a:solidFill>
                  <a:srgbClr val="FFFFFF"/>
                </a:solidFill>
                <a:latin typeface="Myriad Pro Cond"/>
                <a:cs typeface="Myriad Pro Cond"/>
              </a:rPr>
              <a:t>FRIENDLY HOMES </a:t>
            </a:r>
            <a:r>
              <a:rPr sz="1588" b="1" spc="-9" dirty="0">
                <a:solidFill>
                  <a:srgbClr val="FFFFFF"/>
                </a:solidFill>
                <a:latin typeface="Myriad Pro Cond"/>
                <a:cs typeface="Myriad Pro Cond"/>
              </a:rPr>
              <a:t>APARTMENTS| </a:t>
            </a:r>
            <a:r>
              <a:rPr sz="1588" b="1" dirty="0">
                <a:solidFill>
                  <a:srgbClr val="FFFFFF"/>
                </a:solidFill>
                <a:latin typeface="Myriad Pro Cond"/>
                <a:cs typeface="Myriad Pro Cond"/>
              </a:rPr>
              <a:t>402 </a:t>
            </a:r>
            <a:r>
              <a:rPr sz="1588" b="1" spc="-4" dirty="0">
                <a:solidFill>
                  <a:srgbClr val="FFFFFF"/>
                </a:solidFill>
                <a:latin typeface="Myriad Pro Cond"/>
                <a:cs typeface="Myriad Pro Cond"/>
              </a:rPr>
              <a:t>UNITS </a:t>
            </a:r>
            <a:r>
              <a:rPr sz="1588" b="1" dirty="0">
                <a:solidFill>
                  <a:srgbClr val="FFFFFF"/>
                </a:solidFill>
                <a:latin typeface="Myriad Pro Cond"/>
                <a:cs typeface="Myriad Pro Cond"/>
              </a:rPr>
              <a:t>| </a:t>
            </a:r>
            <a:r>
              <a:rPr sz="1588" b="1" spc="-9" dirty="0">
                <a:solidFill>
                  <a:srgbClr val="FFFFFF"/>
                </a:solidFill>
                <a:latin typeface="Myriad Pro Cond"/>
                <a:cs typeface="Myriad Pro Cond"/>
              </a:rPr>
              <a:t>COLUMBUS,</a:t>
            </a:r>
            <a:r>
              <a:rPr sz="1588" b="1" spc="-26" dirty="0">
                <a:solidFill>
                  <a:srgbClr val="FFFFFF"/>
                </a:solidFill>
                <a:latin typeface="Myriad Pro Cond"/>
                <a:cs typeface="Myriad Pro Cond"/>
              </a:rPr>
              <a:t> </a:t>
            </a:r>
            <a:r>
              <a:rPr sz="1588" b="1" dirty="0">
                <a:solidFill>
                  <a:srgbClr val="FFFFFF"/>
                </a:solidFill>
                <a:latin typeface="Myriad Pro Cond"/>
                <a:cs typeface="Myriad Pro Cond"/>
              </a:rPr>
              <a:t>OHIO</a:t>
            </a:r>
            <a:endParaRPr sz="1588" dirty="0">
              <a:latin typeface="Myriad Pro Cond"/>
              <a:cs typeface="Myriad Pro Con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960">
        <p159:morph option="byObject"/>
      </p:transition>
    </mc:Choice>
    <mc:Fallback>
      <p:transition spd="slow" advTm="596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972617" y="4579569"/>
            <a:ext cx="2475460" cy="1513090"/>
          </a:xfrm>
          <a:prstGeom prst="rect">
            <a:avLst/>
          </a:prstGeom>
          <a:blipFill>
            <a:blip r:embed="rId2" cstate="print"/>
            <a:stretch>
              <a:fillRect/>
            </a:stretch>
          </a:blipFill>
        </p:spPr>
        <p:txBody>
          <a:bodyPr wrap="square" lIns="0" tIns="0" rIns="0" bIns="0" rtlCol="0"/>
          <a:lstStyle/>
          <a:p>
            <a:endParaRPr sz="1588"/>
          </a:p>
        </p:txBody>
      </p:sp>
      <p:sp>
        <p:nvSpPr>
          <p:cNvPr id="6" name="object 6"/>
          <p:cNvSpPr txBox="1"/>
          <p:nvPr/>
        </p:nvSpPr>
        <p:spPr>
          <a:xfrm>
            <a:off x="1905449" y="4309466"/>
            <a:ext cx="1795743" cy="174309"/>
          </a:xfrm>
          <a:prstGeom prst="rect">
            <a:avLst/>
          </a:prstGeom>
        </p:spPr>
        <p:txBody>
          <a:bodyPr vert="horz" wrap="square" lIns="0" tIns="11206" rIns="0" bIns="0" rtlCol="0">
            <a:spAutoFit/>
          </a:bodyPr>
          <a:lstStyle/>
          <a:p>
            <a:pPr marL="11206">
              <a:spcBef>
                <a:spcPts val="88"/>
              </a:spcBef>
            </a:pPr>
            <a:r>
              <a:rPr sz="1059" spc="190" dirty="0">
                <a:latin typeface="Cambria"/>
                <a:cs typeface="Cambria"/>
              </a:rPr>
              <a:t>Unit </a:t>
            </a:r>
            <a:r>
              <a:rPr sz="1059" spc="128" dirty="0">
                <a:latin typeface="Cambria"/>
                <a:cs typeface="Cambria"/>
              </a:rPr>
              <a:t>Mix </a:t>
            </a:r>
            <a:r>
              <a:rPr sz="1059" spc="101" dirty="0">
                <a:latin typeface="Cambria"/>
                <a:cs typeface="Cambria"/>
              </a:rPr>
              <a:t>by</a:t>
            </a:r>
            <a:r>
              <a:rPr sz="1059" spc="57" dirty="0">
                <a:latin typeface="Cambria"/>
                <a:cs typeface="Cambria"/>
              </a:rPr>
              <a:t> </a:t>
            </a:r>
            <a:r>
              <a:rPr sz="1059" spc="287" dirty="0">
                <a:latin typeface="Cambria"/>
                <a:cs typeface="Cambria"/>
              </a:rPr>
              <a:t>floorplan</a:t>
            </a:r>
            <a:endParaRPr sz="1059" dirty="0">
              <a:latin typeface="Cambria"/>
              <a:cs typeface="Cambria"/>
            </a:endParaRPr>
          </a:p>
        </p:txBody>
      </p:sp>
      <p:graphicFrame>
        <p:nvGraphicFramePr>
          <p:cNvPr id="7" name="object 7"/>
          <p:cNvGraphicFramePr>
            <a:graphicFrameLocks noGrp="1"/>
          </p:cNvGraphicFramePr>
          <p:nvPr>
            <p:extLst>
              <p:ext uri="{D42A27DB-BD31-4B8C-83A1-F6EECF244321}">
                <p14:modId xmlns:p14="http://schemas.microsoft.com/office/powerpoint/2010/main" val="3951268578"/>
              </p:ext>
            </p:extLst>
          </p:nvPr>
        </p:nvGraphicFramePr>
        <p:xfrm>
          <a:off x="1849226" y="2438849"/>
          <a:ext cx="4183154" cy="1702398"/>
        </p:xfrm>
        <a:graphic>
          <a:graphicData uri="http://schemas.openxmlformats.org/drawingml/2006/table">
            <a:tbl>
              <a:tblPr firstRow="1" bandRow="1">
                <a:tableStyleId>{2D5ABB26-0587-4C30-8999-92F81FD0307C}</a:tableStyleId>
              </a:tblPr>
              <a:tblGrid>
                <a:gridCol w="837079">
                  <a:extLst>
                    <a:ext uri="{9D8B030D-6E8A-4147-A177-3AD203B41FA5}">
                      <a16:colId xmlns:a16="http://schemas.microsoft.com/office/drawing/2014/main" val="20000"/>
                    </a:ext>
                  </a:extLst>
                </a:gridCol>
                <a:gridCol w="370354">
                  <a:extLst>
                    <a:ext uri="{9D8B030D-6E8A-4147-A177-3AD203B41FA5}">
                      <a16:colId xmlns:a16="http://schemas.microsoft.com/office/drawing/2014/main" val="20001"/>
                    </a:ext>
                  </a:extLst>
                </a:gridCol>
                <a:gridCol w="529478">
                  <a:extLst>
                    <a:ext uri="{9D8B030D-6E8A-4147-A177-3AD203B41FA5}">
                      <a16:colId xmlns:a16="http://schemas.microsoft.com/office/drawing/2014/main" val="20002"/>
                    </a:ext>
                  </a:extLst>
                </a:gridCol>
                <a:gridCol w="388284">
                  <a:extLst>
                    <a:ext uri="{9D8B030D-6E8A-4147-A177-3AD203B41FA5}">
                      <a16:colId xmlns:a16="http://schemas.microsoft.com/office/drawing/2014/main" val="20003"/>
                    </a:ext>
                  </a:extLst>
                </a:gridCol>
                <a:gridCol w="567578">
                  <a:extLst>
                    <a:ext uri="{9D8B030D-6E8A-4147-A177-3AD203B41FA5}">
                      <a16:colId xmlns:a16="http://schemas.microsoft.com/office/drawing/2014/main" val="20004"/>
                    </a:ext>
                  </a:extLst>
                </a:gridCol>
                <a:gridCol w="420781">
                  <a:extLst>
                    <a:ext uri="{9D8B030D-6E8A-4147-A177-3AD203B41FA5}">
                      <a16:colId xmlns:a16="http://schemas.microsoft.com/office/drawing/2014/main" val="20005"/>
                    </a:ext>
                  </a:extLst>
                </a:gridCol>
                <a:gridCol w="524435">
                  <a:extLst>
                    <a:ext uri="{9D8B030D-6E8A-4147-A177-3AD203B41FA5}">
                      <a16:colId xmlns:a16="http://schemas.microsoft.com/office/drawing/2014/main" val="20006"/>
                    </a:ext>
                  </a:extLst>
                </a:gridCol>
                <a:gridCol w="545165">
                  <a:extLst>
                    <a:ext uri="{9D8B030D-6E8A-4147-A177-3AD203B41FA5}">
                      <a16:colId xmlns:a16="http://schemas.microsoft.com/office/drawing/2014/main" val="20007"/>
                    </a:ext>
                  </a:extLst>
                </a:gridCol>
              </a:tblGrid>
              <a:tr h="439719">
                <a:tc>
                  <a:txBody>
                    <a:bodyPr/>
                    <a:lstStyle/>
                    <a:p>
                      <a:pPr>
                        <a:lnSpc>
                          <a:spcPct val="100000"/>
                        </a:lnSpc>
                        <a:spcBef>
                          <a:spcPts val="55"/>
                        </a:spcBef>
                      </a:pPr>
                      <a:endParaRPr sz="1000">
                        <a:latin typeface="Times New Roman"/>
                        <a:cs typeface="Times New Roman"/>
                      </a:endParaRPr>
                    </a:p>
                    <a:p>
                      <a:pPr marL="190500">
                        <a:lnSpc>
                          <a:spcPct val="100000"/>
                        </a:lnSpc>
                      </a:pPr>
                      <a:r>
                        <a:rPr sz="900" b="1" spc="5" dirty="0">
                          <a:solidFill>
                            <a:srgbClr val="FFFFFF"/>
                          </a:solidFill>
                          <a:latin typeface="Calibri"/>
                          <a:cs typeface="Calibri"/>
                        </a:rPr>
                        <a:t>Type</a:t>
                      </a:r>
                      <a:endParaRPr sz="900">
                        <a:latin typeface="Calibri"/>
                        <a:cs typeface="Calibri"/>
                      </a:endParaRPr>
                    </a:p>
                  </a:txBody>
                  <a:tcPr marL="0" marR="0" marT="6163" marB="0">
                    <a:lnB w="9525">
                      <a:solidFill>
                        <a:srgbClr val="FFFFFF"/>
                      </a:solidFill>
                      <a:prstDash val="solid"/>
                    </a:lnB>
                    <a:solidFill>
                      <a:srgbClr val="B0A690"/>
                    </a:solidFill>
                  </a:tcPr>
                </a:tc>
                <a:tc>
                  <a:txBody>
                    <a:bodyPr/>
                    <a:lstStyle/>
                    <a:p>
                      <a:pPr>
                        <a:lnSpc>
                          <a:spcPct val="100000"/>
                        </a:lnSpc>
                        <a:spcBef>
                          <a:spcPts val="55"/>
                        </a:spcBef>
                      </a:pPr>
                      <a:endParaRPr sz="1000">
                        <a:latin typeface="Times New Roman"/>
                        <a:cs typeface="Times New Roman"/>
                      </a:endParaRPr>
                    </a:p>
                    <a:p>
                      <a:pPr algn="ctr">
                        <a:lnSpc>
                          <a:spcPct val="100000"/>
                        </a:lnSpc>
                      </a:pPr>
                      <a:r>
                        <a:rPr sz="900" b="1" spc="25" dirty="0">
                          <a:solidFill>
                            <a:srgbClr val="FFFFFF"/>
                          </a:solidFill>
                          <a:latin typeface="Calibri"/>
                          <a:cs typeface="Calibri"/>
                        </a:rPr>
                        <a:t>Units</a:t>
                      </a:r>
                      <a:endParaRPr sz="900">
                        <a:latin typeface="Calibri"/>
                        <a:cs typeface="Calibri"/>
                      </a:endParaRPr>
                    </a:p>
                  </a:txBody>
                  <a:tcPr marL="0" marR="0" marT="6163" marB="0">
                    <a:lnB w="9525">
                      <a:solidFill>
                        <a:srgbClr val="FFFFFF"/>
                      </a:solidFill>
                      <a:prstDash val="solid"/>
                    </a:lnB>
                    <a:solidFill>
                      <a:srgbClr val="B0A690"/>
                    </a:solidFill>
                  </a:tcPr>
                </a:tc>
                <a:tc>
                  <a:txBody>
                    <a:bodyPr/>
                    <a:lstStyle/>
                    <a:p>
                      <a:pPr>
                        <a:lnSpc>
                          <a:spcPct val="100000"/>
                        </a:lnSpc>
                        <a:spcBef>
                          <a:spcPts val="55"/>
                        </a:spcBef>
                      </a:pPr>
                      <a:endParaRPr sz="1000">
                        <a:latin typeface="Times New Roman"/>
                        <a:cs typeface="Times New Roman"/>
                      </a:endParaRPr>
                    </a:p>
                    <a:p>
                      <a:pPr marL="81280">
                        <a:lnSpc>
                          <a:spcPct val="100000"/>
                        </a:lnSpc>
                      </a:pPr>
                      <a:r>
                        <a:rPr sz="900" b="1" spc="120" dirty="0">
                          <a:solidFill>
                            <a:srgbClr val="FFFFFF"/>
                          </a:solidFill>
                          <a:latin typeface="Calibri"/>
                          <a:cs typeface="Calibri"/>
                        </a:rPr>
                        <a:t>%</a:t>
                      </a:r>
                      <a:r>
                        <a:rPr sz="900" b="1" spc="-45" dirty="0">
                          <a:solidFill>
                            <a:srgbClr val="FFFFFF"/>
                          </a:solidFill>
                          <a:latin typeface="Calibri"/>
                          <a:cs typeface="Calibri"/>
                        </a:rPr>
                        <a:t> </a:t>
                      </a:r>
                      <a:r>
                        <a:rPr sz="900" b="1" spc="5" dirty="0">
                          <a:solidFill>
                            <a:srgbClr val="FFFFFF"/>
                          </a:solidFill>
                          <a:latin typeface="Calibri"/>
                          <a:cs typeface="Calibri"/>
                        </a:rPr>
                        <a:t>Type</a:t>
                      </a:r>
                      <a:endParaRPr sz="900">
                        <a:latin typeface="Calibri"/>
                        <a:cs typeface="Calibri"/>
                      </a:endParaRPr>
                    </a:p>
                  </a:txBody>
                  <a:tcPr marL="0" marR="0" marT="6163" marB="0">
                    <a:lnB w="9525">
                      <a:solidFill>
                        <a:srgbClr val="FFFFFF"/>
                      </a:solidFill>
                      <a:prstDash val="solid"/>
                    </a:lnB>
                    <a:solidFill>
                      <a:srgbClr val="B0A690"/>
                    </a:solidFill>
                  </a:tcPr>
                </a:tc>
                <a:tc>
                  <a:txBody>
                    <a:bodyPr/>
                    <a:lstStyle/>
                    <a:p>
                      <a:pPr marL="10795" algn="ctr">
                        <a:lnSpc>
                          <a:spcPct val="100000"/>
                        </a:lnSpc>
                        <a:spcBef>
                          <a:spcPts val="720"/>
                        </a:spcBef>
                      </a:pPr>
                      <a:r>
                        <a:rPr sz="900" b="1" spc="10" dirty="0">
                          <a:solidFill>
                            <a:srgbClr val="FFFFFF"/>
                          </a:solidFill>
                          <a:latin typeface="Calibri"/>
                          <a:cs typeface="Calibri"/>
                        </a:rPr>
                        <a:t>Unit</a:t>
                      </a:r>
                      <a:endParaRPr sz="900">
                        <a:latin typeface="Calibri"/>
                        <a:cs typeface="Calibri"/>
                      </a:endParaRPr>
                    </a:p>
                    <a:p>
                      <a:pPr marL="10795" algn="ctr">
                        <a:lnSpc>
                          <a:spcPct val="100000"/>
                        </a:lnSpc>
                      </a:pPr>
                      <a:r>
                        <a:rPr sz="900" b="1" spc="40" dirty="0">
                          <a:solidFill>
                            <a:srgbClr val="FFFFFF"/>
                          </a:solidFill>
                          <a:latin typeface="Calibri"/>
                          <a:cs typeface="Calibri"/>
                        </a:rPr>
                        <a:t>sf</a:t>
                      </a:r>
                      <a:endParaRPr sz="900">
                        <a:latin typeface="Calibri"/>
                        <a:cs typeface="Calibri"/>
                      </a:endParaRPr>
                    </a:p>
                  </a:txBody>
                  <a:tcPr marL="0" marR="0" marT="80682" marB="0">
                    <a:lnB w="9525">
                      <a:solidFill>
                        <a:srgbClr val="FFFFFF"/>
                      </a:solidFill>
                      <a:prstDash val="solid"/>
                    </a:lnB>
                    <a:solidFill>
                      <a:srgbClr val="B0A690"/>
                    </a:solidFill>
                  </a:tcPr>
                </a:tc>
                <a:tc>
                  <a:txBody>
                    <a:bodyPr/>
                    <a:lstStyle/>
                    <a:p>
                      <a:pPr marL="97155" marR="65405" algn="ctr">
                        <a:lnSpc>
                          <a:spcPct val="100000"/>
                        </a:lnSpc>
                        <a:spcBef>
                          <a:spcPts val="120"/>
                        </a:spcBef>
                      </a:pPr>
                      <a:r>
                        <a:rPr sz="900" b="1" spc="25" dirty="0">
                          <a:solidFill>
                            <a:srgbClr val="FFFFFF"/>
                          </a:solidFill>
                          <a:latin typeface="Calibri"/>
                          <a:cs typeface="Calibri"/>
                        </a:rPr>
                        <a:t>Leased/  </a:t>
                      </a:r>
                      <a:r>
                        <a:rPr sz="900" b="1" dirty="0">
                          <a:solidFill>
                            <a:srgbClr val="FFFFFF"/>
                          </a:solidFill>
                          <a:latin typeface="Calibri"/>
                          <a:cs typeface="Calibri"/>
                        </a:rPr>
                        <a:t>effecti</a:t>
                      </a:r>
                      <a:r>
                        <a:rPr sz="900" b="1" spc="-5" dirty="0">
                          <a:solidFill>
                            <a:srgbClr val="FFFFFF"/>
                          </a:solidFill>
                          <a:latin typeface="Calibri"/>
                          <a:cs typeface="Calibri"/>
                        </a:rPr>
                        <a:t>v</a:t>
                      </a:r>
                      <a:r>
                        <a:rPr sz="900" b="1" dirty="0">
                          <a:solidFill>
                            <a:srgbClr val="FFFFFF"/>
                          </a:solidFill>
                          <a:latin typeface="Calibri"/>
                          <a:cs typeface="Calibri"/>
                        </a:rPr>
                        <a:t>e  </a:t>
                      </a:r>
                      <a:r>
                        <a:rPr sz="900" b="1" spc="5" dirty="0">
                          <a:solidFill>
                            <a:srgbClr val="FFFFFF"/>
                          </a:solidFill>
                          <a:latin typeface="Calibri"/>
                          <a:cs typeface="Calibri"/>
                        </a:rPr>
                        <a:t>rent</a:t>
                      </a:r>
                      <a:endParaRPr sz="900">
                        <a:latin typeface="Calibri"/>
                        <a:cs typeface="Calibri"/>
                      </a:endParaRPr>
                    </a:p>
                  </a:txBody>
                  <a:tcPr marL="0" marR="0" marT="13447" marB="0">
                    <a:lnB w="9525">
                      <a:solidFill>
                        <a:srgbClr val="FFFFFF"/>
                      </a:solidFill>
                      <a:prstDash val="solid"/>
                    </a:lnB>
                    <a:solidFill>
                      <a:srgbClr val="B0A690"/>
                    </a:solidFill>
                  </a:tcPr>
                </a:tc>
                <a:tc>
                  <a:txBody>
                    <a:bodyPr/>
                    <a:lstStyle/>
                    <a:p>
                      <a:pPr marL="110489">
                        <a:lnSpc>
                          <a:spcPct val="100000"/>
                        </a:lnSpc>
                        <a:spcBef>
                          <a:spcPts val="720"/>
                        </a:spcBef>
                      </a:pPr>
                      <a:r>
                        <a:rPr sz="900" b="1" spc="10" dirty="0">
                          <a:solidFill>
                            <a:srgbClr val="FFFFFF"/>
                          </a:solidFill>
                          <a:latin typeface="Calibri"/>
                          <a:cs typeface="Calibri"/>
                        </a:rPr>
                        <a:t>Rent</a:t>
                      </a:r>
                      <a:endParaRPr sz="900">
                        <a:latin typeface="Calibri"/>
                        <a:cs typeface="Calibri"/>
                      </a:endParaRPr>
                    </a:p>
                    <a:p>
                      <a:pPr marL="144145">
                        <a:lnSpc>
                          <a:spcPct val="100000"/>
                        </a:lnSpc>
                      </a:pPr>
                      <a:r>
                        <a:rPr sz="900" b="1" spc="15" dirty="0">
                          <a:solidFill>
                            <a:srgbClr val="FFFFFF"/>
                          </a:solidFill>
                          <a:latin typeface="Calibri"/>
                          <a:cs typeface="Calibri"/>
                        </a:rPr>
                        <a:t>/</a:t>
                      </a:r>
                      <a:r>
                        <a:rPr sz="900" b="1" spc="-20" dirty="0">
                          <a:solidFill>
                            <a:srgbClr val="FFFFFF"/>
                          </a:solidFill>
                          <a:latin typeface="Calibri"/>
                          <a:cs typeface="Calibri"/>
                        </a:rPr>
                        <a:t> </a:t>
                      </a:r>
                      <a:r>
                        <a:rPr sz="900" b="1" spc="40" dirty="0">
                          <a:solidFill>
                            <a:srgbClr val="FFFFFF"/>
                          </a:solidFill>
                          <a:latin typeface="Calibri"/>
                          <a:cs typeface="Calibri"/>
                        </a:rPr>
                        <a:t>sf</a:t>
                      </a:r>
                      <a:endParaRPr sz="900">
                        <a:latin typeface="Calibri"/>
                        <a:cs typeface="Calibri"/>
                      </a:endParaRPr>
                    </a:p>
                  </a:txBody>
                  <a:tcPr marL="0" marR="0" marT="80682" marB="0">
                    <a:lnB w="9525">
                      <a:solidFill>
                        <a:srgbClr val="FFFFFF"/>
                      </a:solidFill>
                      <a:prstDash val="solid"/>
                    </a:lnB>
                    <a:solidFill>
                      <a:srgbClr val="B0A690"/>
                    </a:solidFill>
                  </a:tcPr>
                </a:tc>
                <a:tc>
                  <a:txBody>
                    <a:bodyPr/>
                    <a:lstStyle/>
                    <a:p>
                      <a:pPr marL="257810" marR="144145" indent="-83820">
                        <a:lnSpc>
                          <a:spcPct val="100000"/>
                        </a:lnSpc>
                        <a:spcBef>
                          <a:spcPts val="720"/>
                        </a:spcBef>
                      </a:pPr>
                      <a:r>
                        <a:rPr sz="900" b="1" spc="-70" dirty="0">
                          <a:solidFill>
                            <a:srgbClr val="FFFFFF"/>
                          </a:solidFill>
                          <a:latin typeface="Calibri"/>
                          <a:cs typeface="Calibri"/>
                        </a:rPr>
                        <a:t>T</a:t>
                      </a:r>
                      <a:r>
                        <a:rPr sz="900" b="1" dirty="0">
                          <a:solidFill>
                            <a:srgbClr val="FFFFFF"/>
                          </a:solidFill>
                          <a:latin typeface="Calibri"/>
                          <a:cs typeface="Calibri"/>
                        </a:rPr>
                        <a:t>o</a:t>
                      </a:r>
                      <a:r>
                        <a:rPr sz="900" b="1" spc="-10" dirty="0">
                          <a:solidFill>
                            <a:srgbClr val="FFFFFF"/>
                          </a:solidFill>
                          <a:latin typeface="Calibri"/>
                          <a:cs typeface="Calibri"/>
                        </a:rPr>
                        <a:t>tal  </a:t>
                      </a:r>
                      <a:r>
                        <a:rPr sz="900" b="1" spc="40" dirty="0">
                          <a:solidFill>
                            <a:srgbClr val="FFFFFF"/>
                          </a:solidFill>
                          <a:latin typeface="Calibri"/>
                          <a:cs typeface="Calibri"/>
                        </a:rPr>
                        <a:t>sf</a:t>
                      </a:r>
                      <a:endParaRPr sz="900">
                        <a:latin typeface="Calibri"/>
                        <a:cs typeface="Calibri"/>
                      </a:endParaRPr>
                    </a:p>
                  </a:txBody>
                  <a:tcPr marL="0" marR="0" marT="80682" marB="0">
                    <a:lnB w="9525">
                      <a:solidFill>
                        <a:srgbClr val="FFFFFF"/>
                      </a:solidFill>
                      <a:prstDash val="solid"/>
                    </a:lnB>
                    <a:solidFill>
                      <a:srgbClr val="B0A690"/>
                    </a:solidFill>
                  </a:tcPr>
                </a:tc>
                <a:tc>
                  <a:txBody>
                    <a:bodyPr/>
                    <a:lstStyle/>
                    <a:p>
                      <a:pPr marL="168275">
                        <a:lnSpc>
                          <a:spcPct val="100000"/>
                        </a:lnSpc>
                        <a:spcBef>
                          <a:spcPts val="720"/>
                        </a:spcBef>
                      </a:pPr>
                      <a:r>
                        <a:rPr sz="900" b="1" spc="-5" dirty="0">
                          <a:solidFill>
                            <a:srgbClr val="FFFFFF"/>
                          </a:solidFill>
                          <a:latin typeface="Calibri"/>
                          <a:cs typeface="Calibri"/>
                        </a:rPr>
                        <a:t>Total</a:t>
                      </a:r>
                      <a:endParaRPr sz="900">
                        <a:latin typeface="Calibri"/>
                        <a:cs typeface="Calibri"/>
                      </a:endParaRPr>
                    </a:p>
                    <a:p>
                      <a:pPr marL="191135">
                        <a:lnSpc>
                          <a:spcPct val="100000"/>
                        </a:lnSpc>
                      </a:pPr>
                      <a:r>
                        <a:rPr sz="900" b="1" spc="5" dirty="0">
                          <a:solidFill>
                            <a:srgbClr val="FFFFFF"/>
                          </a:solidFill>
                          <a:latin typeface="Calibri"/>
                          <a:cs typeface="Calibri"/>
                        </a:rPr>
                        <a:t>rent</a:t>
                      </a:r>
                      <a:endParaRPr sz="900">
                        <a:latin typeface="Calibri"/>
                        <a:cs typeface="Calibri"/>
                      </a:endParaRPr>
                    </a:p>
                  </a:txBody>
                  <a:tcPr marL="0" marR="0" marT="80682" marB="0">
                    <a:lnB w="9525">
                      <a:solidFill>
                        <a:srgbClr val="FFFFFF"/>
                      </a:solidFill>
                      <a:prstDash val="solid"/>
                    </a:lnB>
                    <a:solidFill>
                      <a:srgbClr val="B0A690"/>
                    </a:solidFill>
                  </a:tcPr>
                </a:tc>
                <a:extLst>
                  <a:ext uri="{0D108BD9-81ED-4DB2-BD59-A6C34878D82A}">
                    <a16:rowId xmlns:a16="http://schemas.microsoft.com/office/drawing/2014/main" val="10000"/>
                  </a:ext>
                </a:extLst>
              </a:tr>
              <a:tr h="302559">
                <a:tc>
                  <a:txBody>
                    <a:bodyPr/>
                    <a:lstStyle/>
                    <a:p>
                      <a:pPr marL="189865">
                        <a:lnSpc>
                          <a:spcPct val="100000"/>
                        </a:lnSpc>
                        <a:spcBef>
                          <a:spcPts val="725"/>
                        </a:spcBef>
                      </a:pPr>
                      <a:r>
                        <a:rPr sz="900" spc="-20" dirty="0">
                          <a:latin typeface="Arial"/>
                          <a:cs typeface="Arial"/>
                        </a:rPr>
                        <a:t>Efficiency</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algn="ctr">
                        <a:lnSpc>
                          <a:spcPct val="100000"/>
                        </a:lnSpc>
                        <a:spcBef>
                          <a:spcPts val="725"/>
                        </a:spcBef>
                      </a:pPr>
                      <a:r>
                        <a:rPr sz="900" dirty="0">
                          <a:latin typeface="Arial"/>
                          <a:cs typeface="Arial"/>
                        </a:rPr>
                        <a:t>6</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107314">
                        <a:lnSpc>
                          <a:spcPct val="100000"/>
                        </a:lnSpc>
                        <a:spcBef>
                          <a:spcPts val="725"/>
                        </a:spcBef>
                      </a:pPr>
                      <a:r>
                        <a:rPr sz="900" spc="-35" dirty="0">
                          <a:latin typeface="Arial"/>
                          <a:cs typeface="Arial"/>
                        </a:rPr>
                        <a:t>1.49%</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8255" algn="ctr">
                        <a:lnSpc>
                          <a:spcPct val="100000"/>
                        </a:lnSpc>
                        <a:spcBef>
                          <a:spcPts val="725"/>
                        </a:spcBef>
                      </a:pPr>
                      <a:r>
                        <a:rPr sz="900" spc="-30" dirty="0">
                          <a:latin typeface="Arial"/>
                          <a:cs typeface="Arial"/>
                        </a:rPr>
                        <a:t>387</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23495" algn="ctr">
                        <a:lnSpc>
                          <a:spcPct val="100000"/>
                        </a:lnSpc>
                        <a:spcBef>
                          <a:spcPts val="725"/>
                        </a:spcBef>
                      </a:pPr>
                      <a:r>
                        <a:rPr sz="900" spc="-60" dirty="0">
                          <a:latin typeface="Arial"/>
                          <a:cs typeface="Arial"/>
                        </a:rPr>
                        <a:t>$651</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algn="ctr">
                        <a:lnSpc>
                          <a:spcPct val="100000"/>
                        </a:lnSpc>
                        <a:spcBef>
                          <a:spcPts val="725"/>
                        </a:spcBef>
                      </a:pPr>
                      <a:r>
                        <a:rPr sz="900" spc="-20" dirty="0">
                          <a:latin typeface="Arial"/>
                          <a:cs typeface="Arial"/>
                        </a:rPr>
                        <a:t>$1.68</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24130" algn="ctr">
                        <a:lnSpc>
                          <a:spcPct val="100000"/>
                        </a:lnSpc>
                        <a:spcBef>
                          <a:spcPts val="725"/>
                        </a:spcBef>
                      </a:pPr>
                      <a:r>
                        <a:rPr sz="900" spc="-25" dirty="0">
                          <a:latin typeface="Arial"/>
                          <a:cs typeface="Arial"/>
                        </a:rPr>
                        <a:t>2,322</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R="3175" algn="ctr">
                        <a:lnSpc>
                          <a:spcPct val="100000"/>
                        </a:lnSpc>
                        <a:spcBef>
                          <a:spcPts val="725"/>
                        </a:spcBef>
                      </a:pPr>
                      <a:r>
                        <a:rPr sz="900" spc="10" dirty="0">
                          <a:latin typeface="Arial"/>
                          <a:cs typeface="Arial"/>
                        </a:rPr>
                        <a:t>$3,906</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extLst>
                  <a:ext uri="{0D108BD9-81ED-4DB2-BD59-A6C34878D82A}">
                    <a16:rowId xmlns:a16="http://schemas.microsoft.com/office/drawing/2014/main" val="10001"/>
                  </a:ext>
                </a:extLst>
              </a:tr>
              <a:tr h="302559">
                <a:tc>
                  <a:txBody>
                    <a:bodyPr/>
                    <a:lstStyle/>
                    <a:p>
                      <a:pPr marL="189865">
                        <a:lnSpc>
                          <a:spcPct val="100000"/>
                        </a:lnSpc>
                        <a:spcBef>
                          <a:spcPts val="725"/>
                        </a:spcBef>
                      </a:pPr>
                      <a:r>
                        <a:rPr sz="900" spc="-165" dirty="0">
                          <a:latin typeface="Arial"/>
                          <a:cs typeface="Arial"/>
                        </a:rPr>
                        <a:t>1 </a:t>
                      </a:r>
                      <a:r>
                        <a:rPr sz="900" dirty="0">
                          <a:latin typeface="Arial"/>
                          <a:cs typeface="Arial"/>
                        </a:rPr>
                        <a:t>bed/1</a:t>
                      </a:r>
                      <a:r>
                        <a:rPr sz="900" spc="-80" dirty="0">
                          <a:latin typeface="Arial"/>
                          <a:cs typeface="Arial"/>
                        </a:rPr>
                        <a:t> </a:t>
                      </a:r>
                      <a:r>
                        <a:rPr sz="900" spc="5" dirty="0">
                          <a:latin typeface="Arial"/>
                          <a:cs typeface="Arial"/>
                        </a:rPr>
                        <a:t>bath</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algn="ctr">
                        <a:lnSpc>
                          <a:spcPct val="100000"/>
                        </a:lnSpc>
                        <a:spcBef>
                          <a:spcPts val="725"/>
                        </a:spcBef>
                      </a:pPr>
                      <a:r>
                        <a:rPr sz="900" spc="-65" dirty="0">
                          <a:latin typeface="Arial"/>
                          <a:cs typeface="Arial"/>
                        </a:rPr>
                        <a:t>158</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63500">
                        <a:lnSpc>
                          <a:spcPct val="100000"/>
                        </a:lnSpc>
                        <a:spcBef>
                          <a:spcPts val="725"/>
                        </a:spcBef>
                      </a:pPr>
                      <a:r>
                        <a:rPr sz="900" spc="-10" dirty="0">
                          <a:latin typeface="Arial"/>
                          <a:cs typeface="Arial"/>
                        </a:rPr>
                        <a:t>39.30%</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10795" algn="ctr">
                        <a:lnSpc>
                          <a:spcPct val="100000"/>
                        </a:lnSpc>
                        <a:spcBef>
                          <a:spcPts val="725"/>
                        </a:spcBef>
                      </a:pPr>
                      <a:r>
                        <a:rPr sz="900" spc="-10" dirty="0">
                          <a:latin typeface="Arial"/>
                          <a:cs typeface="Arial"/>
                        </a:rPr>
                        <a:t>650</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23495" algn="ctr">
                        <a:lnSpc>
                          <a:spcPct val="100000"/>
                        </a:lnSpc>
                        <a:spcBef>
                          <a:spcPts val="725"/>
                        </a:spcBef>
                      </a:pPr>
                      <a:r>
                        <a:rPr sz="900" spc="-75" dirty="0">
                          <a:latin typeface="Arial"/>
                          <a:cs typeface="Arial"/>
                        </a:rPr>
                        <a:t>$751</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algn="ctr">
                        <a:lnSpc>
                          <a:spcPct val="100000"/>
                        </a:lnSpc>
                        <a:spcBef>
                          <a:spcPts val="725"/>
                        </a:spcBef>
                      </a:pPr>
                      <a:r>
                        <a:rPr sz="900" spc="-60" dirty="0">
                          <a:latin typeface="Arial"/>
                          <a:cs typeface="Arial"/>
                        </a:rPr>
                        <a:t>$1.16</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24130" algn="ctr">
                        <a:lnSpc>
                          <a:spcPct val="100000"/>
                        </a:lnSpc>
                        <a:spcBef>
                          <a:spcPts val="725"/>
                        </a:spcBef>
                      </a:pPr>
                      <a:r>
                        <a:rPr sz="900" spc="-25" dirty="0">
                          <a:latin typeface="Arial"/>
                          <a:cs typeface="Arial"/>
                        </a:rPr>
                        <a:t>102,700</a:t>
                      </a:r>
                      <a:endParaRPr sz="900" dirty="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R="3175" algn="ctr">
                        <a:lnSpc>
                          <a:spcPct val="100000"/>
                        </a:lnSpc>
                        <a:spcBef>
                          <a:spcPts val="725"/>
                        </a:spcBef>
                      </a:pPr>
                      <a:r>
                        <a:rPr sz="900" spc="-40" dirty="0">
                          <a:latin typeface="Arial"/>
                          <a:cs typeface="Arial"/>
                        </a:rPr>
                        <a:t>$118,658</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extLst>
                  <a:ext uri="{0D108BD9-81ED-4DB2-BD59-A6C34878D82A}">
                    <a16:rowId xmlns:a16="http://schemas.microsoft.com/office/drawing/2014/main" val="10002"/>
                  </a:ext>
                </a:extLst>
              </a:tr>
              <a:tr h="302559">
                <a:tc>
                  <a:txBody>
                    <a:bodyPr/>
                    <a:lstStyle/>
                    <a:p>
                      <a:pPr marL="189865">
                        <a:lnSpc>
                          <a:spcPct val="100000"/>
                        </a:lnSpc>
                        <a:spcBef>
                          <a:spcPts val="725"/>
                        </a:spcBef>
                      </a:pPr>
                      <a:r>
                        <a:rPr sz="900" spc="-30" dirty="0">
                          <a:latin typeface="Arial"/>
                          <a:cs typeface="Arial"/>
                        </a:rPr>
                        <a:t>2 </a:t>
                      </a:r>
                      <a:r>
                        <a:rPr sz="900" dirty="0">
                          <a:latin typeface="Arial"/>
                          <a:cs typeface="Arial"/>
                        </a:rPr>
                        <a:t>bed/1</a:t>
                      </a:r>
                      <a:r>
                        <a:rPr sz="900" spc="-105" dirty="0">
                          <a:latin typeface="Arial"/>
                          <a:cs typeface="Arial"/>
                        </a:rPr>
                        <a:t> </a:t>
                      </a:r>
                      <a:r>
                        <a:rPr sz="900" spc="5" dirty="0">
                          <a:latin typeface="Arial"/>
                          <a:cs typeface="Arial"/>
                        </a:rPr>
                        <a:t>bath</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algn="ctr">
                        <a:lnSpc>
                          <a:spcPct val="100000"/>
                        </a:lnSpc>
                        <a:spcBef>
                          <a:spcPts val="725"/>
                        </a:spcBef>
                      </a:pPr>
                      <a:r>
                        <a:rPr sz="900" spc="-20" dirty="0">
                          <a:latin typeface="Arial"/>
                          <a:cs typeface="Arial"/>
                        </a:rPr>
                        <a:t>238</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67310">
                        <a:lnSpc>
                          <a:spcPct val="100000"/>
                        </a:lnSpc>
                        <a:spcBef>
                          <a:spcPts val="725"/>
                        </a:spcBef>
                      </a:pPr>
                      <a:r>
                        <a:rPr sz="900" spc="-15" dirty="0">
                          <a:latin typeface="Arial"/>
                          <a:cs typeface="Arial"/>
                        </a:rPr>
                        <a:t>59.20%</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10795" algn="ctr">
                        <a:lnSpc>
                          <a:spcPct val="100000"/>
                        </a:lnSpc>
                        <a:spcBef>
                          <a:spcPts val="725"/>
                        </a:spcBef>
                      </a:pPr>
                      <a:r>
                        <a:rPr sz="900" spc="20" dirty="0">
                          <a:latin typeface="Arial"/>
                          <a:cs typeface="Arial"/>
                        </a:rPr>
                        <a:t>860</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23495" algn="ctr">
                        <a:lnSpc>
                          <a:spcPct val="100000"/>
                        </a:lnSpc>
                        <a:spcBef>
                          <a:spcPts val="725"/>
                        </a:spcBef>
                      </a:pPr>
                      <a:r>
                        <a:rPr sz="900" spc="15" dirty="0">
                          <a:latin typeface="Arial"/>
                          <a:cs typeface="Arial"/>
                        </a:rPr>
                        <a:t>$846</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algn="ctr">
                        <a:lnSpc>
                          <a:spcPct val="100000"/>
                        </a:lnSpc>
                        <a:spcBef>
                          <a:spcPts val="725"/>
                        </a:spcBef>
                      </a:pPr>
                      <a:r>
                        <a:rPr sz="900" spc="15" dirty="0">
                          <a:latin typeface="Arial"/>
                          <a:cs typeface="Arial"/>
                        </a:rPr>
                        <a:t>$0.98</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L="24130" algn="ctr">
                        <a:lnSpc>
                          <a:spcPct val="100000"/>
                        </a:lnSpc>
                        <a:spcBef>
                          <a:spcPts val="725"/>
                        </a:spcBef>
                      </a:pPr>
                      <a:r>
                        <a:rPr sz="900" spc="10" dirty="0">
                          <a:latin typeface="Arial"/>
                          <a:cs typeface="Arial"/>
                        </a:rPr>
                        <a:t>204,680</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tc>
                  <a:txBody>
                    <a:bodyPr/>
                    <a:lstStyle/>
                    <a:p>
                      <a:pPr marR="3175" algn="ctr">
                        <a:lnSpc>
                          <a:spcPct val="100000"/>
                        </a:lnSpc>
                        <a:spcBef>
                          <a:spcPts val="725"/>
                        </a:spcBef>
                      </a:pPr>
                      <a:r>
                        <a:rPr sz="900" spc="-25" dirty="0">
                          <a:latin typeface="Arial"/>
                          <a:cs typeface="Arial"/>
                        </a:rPr>
                        <a:t>$201,348</a:t>
                      </a:r>
                      <a:endParaRPr sz="900">
                        <a:latin typeface="Arial"/>
                        <a:cs typeface="Arial"/>
                      </a:endParaRPr>
                    </a:p>
                  </a:txBody>
                  <a:tcPr marL="0" marR="0" marT="81243" marB="0">
                    <a:lnT w="9525">
                      <a:solidFill>
                        <a:srgbClr val="FFFFFF"/>
                      </a:solidFill>
                      <a:prstDash val="solid"/>
                    </a:lnT>
                    <a:lnB w="9525">
                      <a:solidFill>
                        <a:srgbClr val="FFFFFF"/>
                      </a:solidFill>
                      <a:prstDash val="solid"/>
                    </a:lnB>
                    <a:solidFill>
                      <a:srgbClr val="E5E1DA"/>
                    </a:solidFill>
                  </a:tcPr>
                </a:tc>
                <a:extLst>
                  <a:ext uri="{0D108BD9-81ED-4DB2-BD59-A6C34878D82A}">
                    <a16:rowId xmlns:a16="http://schemas.microsoft.com/office/drawing/2014/main" val="10003"/>
                  </a:ext>
                </a:extLst>
              </a:tr>
              <a:tr h="302559">
                <a:tc>
                  <a:txBody>
                    <a:bodyPr/>
                    <a:lstStyle/>
                    <a:p>
                      <a:pPr>
                        <a:lnSpc>
                          <a:spcPct val="100000"/>
                        </a:lnSpc>
                      </a:pPr>
                      <a:endParaRPr sz="900">
                        <a:latin typeface="Times New Roman"/>
                        <a:cs typeface="Times New Roman"/>
                      </a:endParaRPr>
                    </a:p>
                  </a:txBody>
                  <a:tcPr marL="0" marR="0" marT="0" marB="0">
                    <a:lnT w="9525">
                      <a:solidFill>
                        <a:srgbClr val="FFFFFF"/>
                      </a:solidFill>
                      <a:prstDash val="solid"/>
                    </a:lnT>
                    <a:solidFill>
                      <a:srgbClr val="B0A690"/>
                    </a:solidFill>
                  </a:tcPr>
                </a:tc>
                <a:tc>
                  <a:txBody>
                    <a:bodyPr/>
                    <a:lstStyle/>
                    <a:p>
                      <a:pPr algn="ctr">
                        <a:lnSpc>
                          <a:spcPct val="100000"/>
                        </a:lnSpc>
                        <a:spcBef>
                          <a:spcPts val="745"/>
                        </a:spcBef>
                      </a:pPr>
                      <a:r>
                        <a:rPr sz="900" spc="-10" dirty="0">
                          <a:latin typeface="Arial"/>
                          <a:cs typeface="Arial"/>
                        </a:rPr>
                        <a:t>402</a:t>
                      </a:r>
                      <a:endParaRPr sz="900">
                        <a:latin typeface="Arial"/>
                        <a:cs typeface="Arial"/>
                      </a:endParaRPr>
                    </a:p>
                  </a:txBody>
                  <a:tcPr marL="0" marR="0" marT="83484" marB="0">
                    <a:lnT w="9525">
                      <a:solidFill>
                        <a:srgbClr val="FFFFFF"/>
                      </a:solidFill>
                      <a:prstDash val="solid"/>
                    </a:lnT>
                    <a:solidFill>
                      <a:srgbClr val="B0A690"/>
                    </a:solidFill>
                  </a:tcPr>
                </a:tc>
                <a:tc>
                  <a:txBody>
                    <a:bodyPr/>
                    <a:lstStyle/>
                    <a:p>
                      <a:pPr marL="122555">
                        <a:lnSpc>
                          <a:spcPct val="100000"/>
                        </a:lnSpc>
                        <a:spcBef>
                          <a:spcPts val="745"/>
                        </a:spcBef>
                      </a:pPr>
                      <a:r>
                        <a:rPr sz="900" spc="-35" dirty="0">
                          <a:latin typeface="Arial"/>
                          <a:cs typeface="Arial"/>
                        </a:rPr>
                        <a:t>100%</a:t>
                      </a:r>
                      <a:endParaRPr sz="900" dirty="0">
                        <a:latin typeface="Arial"/>
                        <a:cs typeface="Arial"/>
                      </a:endParaRPr>
                    </a:p>
                  </a:txBody>
                  <a:tcPr marL="0" marR="0" marT="83484" marB="0">
                    <a:lnT w="9525">
                      <a:solidFill>
                        <a:srgbClr val="FFFFFF"/>
                      </a:solidFill>
                      <a:prstDash val="solid"/>
                    </a:lnT>
                    <a:solidFill>
                      <a:srgbClr val="B0A690"/>
                    </a:solidFill>
                  </a:tcPr>
                </a:tc>
                <a:tc>
                  <a:txBody>
                    <a:bodyPr/>
                    <a:lstStyle/>
                    <a:p>
                      <a:pPr marL="9525" algn="ctr">
                        <a:lnSpc>
                          <a:spcPct val="100000"/>
                        </a:lnSpc>
                        <a:spcBef>
                          <a:spcPts val="745"/>
                        </a:spcBef>
                      </a:pPr>
                      <a:r>
                        <a:rPr sz="900" spc="-25" dirty="0">
                          <a:latin typeface="Arial"/>
                          <a:cs typeface="Arial"/>
                        </a:rPr>
                        <a:t>770</a:t>
                      </a:r>
                      <a:endParaRPr sz="900">
                        <a:latin typeface="Arial"/>
                        <a:cs typeface="Arial"/>
                      </a:endParaRPr>
                    </a:p>
                  </a:txBody>
                  <a:tcPr marL="0" marR="0" marT="83484" marB="0">
                    <a:lnT w="9525">
                      <a:solidFill>
                        <a:srgbClr val="FFFFFF"/>
                      </a:solidFill>
                      <a:prstDash val="solid"/>
                    </a:lnT>
                    <a:solidFill>
                      <a:srgbClr val="B0A690"/>
                    </a:solidFill>
                  </a:tcPr>
                </a:tc>
                <a:tc>
                  <a:txBody>
                    <a:bodyPr/>
                    <a:lstStyle/>
                    <a:p>
                      <a:pPr marL="23495" algn="ctr">
                        <a:lnSpc>
                          <a:spcPct val="100000"/>
                        </a:lnSpc>
                        <a:spcBef>
                          <a:spcPts val="745"/>
                        </a:spcBef>
                      </a:pPr>
                      <a:r>
                        <a:rPr sz="900" spc="20" dirty="0">
                          <a:latin typeface="Arial"/>
                          <a:cs typeface="Arial"/>
                        </a:rPr>
                        <a:t>$806</a:t>
                      </a:r>
                      <a:endParaRPr sz="900">
                        <a:latin typeface="Arial"/>
                        <a:cs typeface="Arial"/>
                      </a:endParaRPr>
                    </a:p>
                  </a:txBody>
                  <a:tcPr marL="0" marR="0" marT="83484" marB="0">
                    <a:lnT w="9525">
                      <a:solidFill>
                        <a:srgbClr val="FFFFFF"/>
                      </a:solidFill>
                      <a:prstDash val="solid"/>
                    </a:lnT>
                    <a:solidFill>
                      <a:srgbClr val="B0A690"/>
                    </a:solidFill>
                  </a:tcPr>
                </a:tc>
                <a:tc>
                  <a:txBody>
                    <a:bodyPr/>
                    <a:lstStyle/>
                    <a:p>
                      <a:pPr algn="ctr">
                        <a:lnSpc>
                          <a:spcPct val="100000"/>
                        </a:lnSpc>
                        <a:spcBef>
                          <a:spcPts val="745"/>
                        </a:spcBef>
                      </a:pPr>
                      <a:r>
                        <a:rPr sz="900" spc="-35" dirty="0">
                          <a:latin typeface="Arial"/>
                          <a:cs typeface="Arial"/>
                        </a:rPr>
                        <a:t>$1.05</a:t>
                      </a:r>
                      <a:endParaRPr sz="900">
                        <a:latin typeface="Arial"/>
                        <a:cs typeface="Arial"/>
                      </a:endParaRPr>
                    </a:p>
                  </a:txBody>
                  <a:tcPr marL="0" marR="0" marT="83484" marB="0">
                    <a:lnT w="9525">
                      <a:solidFill>
                        <a:srgbClr val="FFFFFF"/>
                      </a:solidFill>
                      <a:prstDash val="solid"/>
                    </a:lnT>
                    <a:solidFill>
                      <a:srgbClr val="B0A690"/>
                    </a:solidFill>
                  </a:tcPr>
                </a:tc>
                <a:tc>
                  <a:txBody>
                    <a:bodyPr/>
                    <a:lstStyle/>
                    <a:p>
                      <a:pPr marL="24130" algn="ctr">
                        <a:lnSpc>
                          <a:spcPct val="100000"/>
                        </a:lnSpc>
                        <a:spcBef>
                          <a:spcPts val="745"/>
                        </a:spcBef>
                      </a:pPr>
                      <a:r>
                        <a:rPr sz="900" spc="-10" dirty="0">
                          <a:latin typeface="Arial"/>
                          <a:cs typeface="Arial"/>
                        </a:rPr>
                        <a:t>309,702</a:t>
                      </a:r>
                      <a:endParaRPr sz="900">
                        <a:latin typeface="Arial"/>
                        <a:cs typeface="Arial"/>
                      </a:endParaRPr>
                    </a:p>
                  </a:txBody>
                  <a:tcPr marL="0" marR="0" marT="83484" marB="0">
                    <a:lnT w="9525">
                      <a:solidFill>
                        <a:srgbClr val="FFFFFF"/>
                      </a:solidFill>
                      <a:prstDash val="solid"/>
                    </a:lnT>
                    <a:solidFill>
                      <a:srgbClr val="B0A690"/>
                    </a:solidFill>
                  </a:tcPr>
                </a:tc>
                <a:tc>
                  <a:txBody>
                    <a:bodyPr/>
                    <a:lstStyle/>
                    <a:p>
                      <a:pPr marR="3175" algn="ctr">
                        <a:lnSpc>
                          <a:spcPct val="100000"/>
                        </a:lnSpc>
                        <a:spcBef>
                          <a:spcPts val="745"/>
                        </a:spcBef>
                      </a:pPr>
                      <a:r>
                        <a:rPr sz="900" spc="-35" dirty="0">
                          <a:latin typeface="Arial"/>
                          <a:cs typeface="Arial"/>
                        </a:rPr>
                        <a:t>$323,912</a:t>
                      </a:r>
                      <a:endParaRPr sz="900" dirty="0">
                        <a:latin typeface="Arial"/>
                        <a:cs typeface="Arial"/>
                      </a:endParaRPr>
                    </a:p>
                  </a:txBody>
                  <a:tcPr marL="0" marR="0" marT="83484" marB="0">
                    <a:lnT w="9525">
                      <a:solidFill>
                        <a:srgbClr val="FFFFFF"/>
                      </a:solidFill>
                      <a:prstDash val="solid"/>
                    </a:lnT>
                    <a:solidFill>
                      <a:srgbClr val="B0A690"/>
                    </a:solidFill>
                  </a:tcPr>
                </a:tc>
                <a:extLst>
                  <a:ext uri="{0D108BD9-81ED-4DB2-BD59-A6C34878D82A}">
                    <a16:rowId xmlns:a16="http://schemas.microsoft.com/office/drawing/2014/main" val="10004"/>
                  </a:ext>
                </a:extLst>
              </a:tr>
            </a:tbl>
          </a:graphicData>
        </a:graphic>
      </p:graphicFrame>
      <p:sp>
        <p:nvSpPr>
          <p:cNvPr id="8" name="object 8"/>
          <p:cNvSpPr txBox="1"/>
          <p:nvPr/>
        </p:nvSpPr>
        <p:spPr>
          <a:xfrm>
            <a:off x="1849225" y="143255"/>
            <a:ext cx="9262911" cy="380647"/>
          </a:xfrm>
          <a:prstGeom prst="rect">
            <a:avLst/>
          </a:prstGeom>
          <a:solidFill>
            <a:srgbClr val="9C2A30"/>
          </a:solidFill>
        </p:spPr>
        <p:txBody>
          <a:bodyPr vert="horz" wrap="square" lIns="0" tIns="11206" rIns="0" bIns="0" rtlCol="0">
            <a:spAutoFit/>
          </a:bodyPr>
          <a:lstStyle/>
          <a:p>
            <a:pPr marL="12700">
              <a:spcBef>
                <a:spcPts val="100"/>
              </a:spcBef>
              <a:tabLst>
                <a:tab pos="8676617" algn="l"/>
              </a:tabLst>
            </a:pPr>
            <a:r>
              <a:rPr sz="2400" b="1" spc="10" dirty="0">
                <a:solidFill>
                  <a:schemeClr val="bg1"/>
                </a:solidFill>
                <a:latin typeface="+mj-lt"/>
                <a:ea typeface="+mj-ea"/>
                <a:cs typeface="+mj-cs"/>
              </a:rPr>
              <a:t>Property Overview	</a:t>
            </a:r>
          </a:p>
        </p:txBody>
      </p:sp>
      <p:graphicFrame>
        <p:nvGraphicFramePr>
          <p:cNvPr id="9" name="object 9"/>
          <p:cNvGraphicFramePr>
            <a:graphicFrameLocks noGrp="1"/>
          </p:cNvGraphicFramePr>
          <p:nvPr>
            <p:extLst>
              <p:ext uri="{D42A27DB-BD31-4B8C-83A1-F6EECF244321}">
                <p14:modId xmlns:p14="http://schemas.microsoft.com/office/powerpoint/2010/main" val="1882629439"/>
              </p:ext>
            </p:extLst>
          </p:nvPr>
        </p:nvGraphicFramePr>
        <p:xfrm>
          <a:off x="1872503" y="876723"/>
          <a:ext cx="1851211" cy="1452423"/>
        </p:xfrm>
        <a:graphic>
          <a:graphicData uri="http://schemas.openxmlformats.org/drawingml/2006/table">
            <a:tbl>
              <a:tblPr firstRow="1" bandRow="1">
                <a:tableStyleId>{2D5ABB26-0587-4C30-8999-92F81FD0307C}</a:tableStyleId>
              </a:tblPr>
              <a:tblGrid>
                <a:gridCol w="1232647">
                  <a:extLst>
                    <a:ext uri="{9D8B030D-6E8A-4147-A177-3AD203B41FA5}">
                      <a16:colId xmlns:a16="http://schemas.microsoft.com/office/drawing/2014/main" val="20000"/>
                    </a:ext>
                  </a:extLst>
                </a:gridCol>
                <a:gridCol w="618564">
                  <a:extLst>
                    <a:ext uri="{9D8B030D-6E8A-4147-A177-3AD203B41FA5}">
                      <a16:colId xmlns:a16="http://schemas.microsoft.com/office/drawing/2014/main" val="20001"/>
                    </a:ext>
                  </a:extLst>
                </a:gridCol>
              </a:tblGrid>
              <a:tr h="145466">
                <a:tc>
                  <a:txBody>
                    <a:bodyPr/>
                    <a:lstStyle/>
                    <a:p>
                      <a:pPr marL="67945">
                        <a:lnSpc>
                          <a:spcPts val="1165"/>
                        </a:lnSpc>
                      </a:pPr>
                      <a:r>
                        <a:rPr sz="900" b="1" dirty="0">
                          <a:latin typeface="Calibri"/>
                          <a:cs typeface="Calibri"/>
                        </a:rPr>
                        <a:t>Number of</a:t>
                      </a:r>
                      <a:r>
                        <a:rPr sz="900" b="1" spc="-20" dirty="0">
                          <a:latin typeface="Calibri"/>
                          <a:cs typeface="Calibri"/>
                        </a:rPr>
                        <a:t> </a:t>
                      </a:r>
                      <a:r>
                        <a:rPr sz="900" b="1" spc="35" dirty="0">
                          <a:latin typeface="Calibri"/>
                          <a:cs typeface="Calibri"/>
                        </a:rPr>
                        <a:t>units</a:t>
                      </a:r>
                      <a:endParaRPr sz="900" dirty="0">
                        <a:latin typeface="Calibri"/>
                        <a:cs typeface="Calibri"/>
                      </a:endParaRPr>
                    </a:p>
                  </a:txBody>
                  <a:tcPr marL="0" marR="0" marT="0" marB="0"/>
                </a:tc>
                <a:tc>
                  <a:txBody>
                    <a:bodyPr/>
                    <a:lstStyle/>
                    <a:p>
                      <a:pPr marL="213995">
                        <a:lnSpc>
                          <a:spcPts val="1165"/>
                        </a:lnSpc>
                      </a:pPr>
                      <a:r>
                        <a:rPr sz="900" spc="-10" dirty="0">
                          <a:latin typeface="Arial"/>
                          <a:cs typeface="Arial"/>
                        </a:rPr>
                        <a:t>402</a:t>
                      </a:r>
                      <a:endParaRPr sz="900">
                        <a:latin typeface="Arial"/>
                        <a:cs typeface="Arial"/>
                      </a:endParaRPr>
                    </a:p>
                  </a:txBody>
                  <a:tcPr marL="0" marR="0" marT="0" marB="0"/>
                </a:tc>
                <a:extLst>
                  <a:ext uri="{0D108BD9-81ED-4DB2-BD59-A6C34878D82A}">
                    <a16:rowId xmlns:a16="http://schemas.microsoft.com/office/drawing/2014/main" val="10000"/>
                  </a:ext>
                </a:extLst>
              </a:tr>
              <a:tr h="135875">
                <a:tc>
                  <a:txBody>
                    <a:bodyPr/>
                    <a:lstStyle/>
                    <a:p>
                      <a:pPr marL="67945">
                        <a:lnSpc>
                          <a:spcPts val="1100"/>
                        </a:lnSpc>
                      </a:pPr>
                      <a:r>
                        <a:rPr sz="900" b="1" spc="5" dirty="0">
                          <a:latin typeface="Calibri"/>
                          <a:cs typeface="Calibri"/>
                        </a:rPr>
                        <a:t>Year </a:t>
                      </a:r>
                      <a:r>
                        <a:rPr sz="900" b="1" dirty="0">
                          <a:latin typeface="Calibri"/>
                          <a:cs typeface="Calibri"/>
                        </a:rPr>
                        <a:t>of</a:t>
                      </a:r>
                      <a:r>
                        <a:rPr sz="900" b="1" spc="-30" dirty="0">
                          <a:latin typeface="Calibri"/>
                          <a:cs typeface="Calibri"/>
                        </a:rPr>
                        <a:t> </a:t>
                      </a:r>
                      <a:r>
                        <a:rPr sz="900" b="1" spc="25" dirty="0">
                          <a:latin typeface="Calibri"/>
                          <a:cs typeface="Calibri"/>
                        </a:rPr>
                        <a:t>construction</a:t>
                      </a:r>
                      <a:endParaRPr sz="900">
                        <a:latin typeface="Calibri"/>
                        <a:cs typeface="Calibri"/>
                      </a:endParaRPr>
                    </a:p>
                  </a:txBody>
                  <a:tcPr marL="0" marR="0" marT="0" marB="0"/>
                </a:tc>
                <a:tc>
                  <a:txBody>
                    <a:bodyPr/>
                    <a:lstStyle/>
                    <a:p>
                      <a:pPr marL="213995">
                        <a:lnSpc>
                          <a:spcPts val="1100"/>
                        </a:lnSpc>
                      </a:pPr>
                      <a:r>
                        <a:rPr sz="900" spc="-70" dirty="0">
                          <a:latin typeface="Arial"/>
                          <a:cs typeface="Arial"/>
                        </a:rPr>
                        <a:t>1972</a:t>
                      </a:r>
                      <a:endParaRPr sz="900" dirty="0">
                        <a:latin typeface="Arial"/>
                        <a:cs typeface="Arial"/>
                      </a:endParaRPr>
                    </a:p>
                  </a:txBody>
                  <a:tcPr marL="0" marR="0" marT="0" marB="0"/>
                </a:tc>
                <a:extLst>
                  <a:ext uri="{0D108BD9-81ED-4DB2-BD59-A6C34878D82A}">
                    <a16:rowId xmlns:a16="http://schemas.microsoft.com/office/drawing/2014/main" val="10001"/>
                  </a:ext>
                </a:extLst>
              </a:tr>
              <a:tr h="272325">
                <a:tc>
                  <a:txBody>
                    <a:bodyPr/>
                    <a:lstStyle/>
                    <a:p>
                      <a:pPr marL="67945">
                        <a:lnSpc>
                          <a:spcPts val="1100"/>
                        </a:lnSpc>
                      </a:pPr>
                      <a:r>
                        <a:rPr sz="900" b="1" spc="20" dirty="0">
                          <a:latin typeface="Calibri"/>
                          <a:cs typeface="Calibri"/>
                        </a:rPr>
                        <a:t>Rentable</a:t>
                      </a:r>
                      <a:r>
                        <a:rPr sz="900" b="1" spc="-10" dirty="0">
                          <a:latin typeface="Calibri"/>
                          <a:cs typeface="Calibri"/>
                        </a:rPr>
                        <a:t> </a:t>
                      </a:r>
                      <a:r>
                        <a:rPr sz="900" b="1" spc="55" dirty="0">
                          <a:latin typeface="Calibri"/>
                          <a:cs typeface="Calibri"/>
                        </a:rPr>
                        <a:t>SF</a:t>
                      </a:r>
                      <a:endParaRPr sz="900">
                        <a:latin typeface="Calibri"/>
                        <a:cs typeface="Calibri"/>
                      </a:endParaRPr>
                    </a:p>
                  </a:txBody>
                  <a:tcPr marL="0" marR="0" marT="0" marB="0"/>
                </a:tc>
                <a:tc>
                  <a:txBody>
                    <a:bodyPr/>
                    <a:lstStyle/>
                    <a:p>
                      <a:pPr marL="213995">
                        <a:lnSpc>
                          <a:spcPts val="1100"/>
                        </a:lnSpc>
                      </a:pPr>
                      <a:r>
                        <a:rPr sz="900" spc="-10" dirty="0">
                          <a:latin typeface="Arial"/>
                          <a:cs typeface="Arial"/>
                        </a:rPr>
                        <a:t>309,702</a:t>
                      </a:r>
                      <a:endParaRPr sz="900">
                        <a:latin typeface="Arial"/>
                        <a:cs typeface="Arial"/>
                      </a:endParaRPr>
                    </a:p>
                  </a:txBody>
                  <a:tcPr marL="0" marR="0" marT="0" marB="0"/>
                </a:tc>
                <a:extLst>
                  <a:ext uri="{0D108BD9-81ED-4DB2-BD59-A6C34878D82A}">
                    <a16:rowId xmlns:a16="http://schemas.microsoft.com/office/drawing/2014/main" val="10002"/>
                  </a:ext>
                </a:extLst>
              </a:tr>
              <a:tr h="135875">
                <a:tc>
                  <a:txBody>
                    <a:bodyPr/>
                    <a:lstStyle/>
                    <a:p>
                      <a:pPr marL="67945">
                        <a:lnSpc>
                          <a:spcPts val="1100"/>
                        </a:lnSpc>
                      </a:pPr>
                      <a:r>
                        <a:rPr sz="900" b="1" spc="15" dirty="0">
                          <a:latin typeface="Calibri"/>
                          <a:cs typeface="Calibri"/>
                        </a:rPr>
                        <a:t>Average unit</a:t>
                      </a:r>
                      <a:r>
                        <a:rPr sz="900" b="1" spc="-35" dirty="0">
                          <a:latin typeface="Calibri"/>
                          <a:cs typeface="Calibri"/>
                        </a:rPr>
                        <a:t> </a:t>
                      </a:r>
                      <a:r>
                        <a:rPr sz="900" b="1" spc="50" dirty="0">
                          <a:latin typeface="Calibri"/>
                          <a:cs typeface="Calibri"/>
                        </a:rPr>
                        <a:t>size</a:t>
                      </a:r>
                      <a:endParaRPr sz="900">
                        <a:latin typeface="Calibri"/>
                        <a:cs typeface="Calibri"/>
                      </a:endParaRPr>
                    </a:p>
                  </a:txBody>
                  <a:tcPr marL="0" marR="0" marT="0" marB="0"/>
                </a:tc>
                <a:tc>
                  <a:txBody>
                    <a:bodyPr/>
                    <a:lstStyle/>
                    <a:p>
                      <a:pPr marL="213995">
                        <a:lnSpc>
                          <a:spcPts val="1100"/>
                        </a:lnSpc>
                      </a:pPr>
                      <a:r>
                        <a:rPr sz="900" spc="-20" dirty="0">
                          <a:latin typeface="Arial"/>
                          <a:cs typeface="Arial"/>
                        </a:rPr>
                        <a:t>770</a:t>
                      </a:r>
                      <a:r>
                        <a:rPr sz="900" spc="-90" dirty="0">
                          <a:latin typeface="Arial"/>
                          <a:cs typeface="Arial"/>
                        </a:rPr>
                        <a:t> </a:t>
                      </a:r>
                      <a:r>
                        <a:rPr sz="900" spc="-130" dirty="0">
                          <a:latin typeface="Arial"/>
                          <a:cs typeface="Arial"/>
                        </a:rPr>
                        <a:t>SF</a:t>
                      </a:r>
                      <a:endParaRPr sz="900">
                        <a:latin typeface="Arial"/>
                        <a:cs typeface="Arial"/>
                      </a:endParaRPr>
                    </a:p>
                  </a:txBody>
                  <a:tcPr marL="0" marR="0" marT="0" marB="0"/>
                </a:tc>
                <a:extLst>
                  <a:ext uri="{0D108BD9-81ED-4DB2-BD59-A6C34878D82A}">
                    <a16:rowId xmlns:a16="http://schemas.microsoft.com/office/drawing/2014/main" val="10003"/>
                  </a:ext>
                </a:extLst>
              </a:tr>
              <a:tr h="135875">
                <a:tc>
                  <a:txBody>
                    <a:bodyPr/>
                    <a:lstStyle/>
                    <a:p>
                      <a:pPr marL="67945">
                        <a:lnSpc>
                          <a:spcPts val="1100"/>
                        </a:lnSpc>
                      </a:pPr>
                      <a:r>
                        <a:rPr sz="900" b="1" spc="15" dirty="0">
                          <a:latin typeface="Calibri"/>
                          <a:cs typeface="Calibri"/>
                        </a:rPr>
                        <a:t>Rent per</a:t>
                      </a:r>
                      <a:r>
                        <a:rPr sz="900" b="1" spc="-35" dirty="0">
                          <a:latin typeface="Calibri"/>
                          <a:cs typeface="Calibri"/>
                        </a:rPr>
                        <a:t> </a:t>
                      </a:r>
                      <a:r>
                        <a:rPr sz="900" b="1" spc="15" dirty="0">
                          <a:latin typeface="Calibri"/>
                          <a:cs typeface="Calibri"/>
                        </a:rPr>
                        <a:t>unit</a:t>
                      </a:r>
                      <a:endParaRPr sz="900">
                        <a:latin typeface="Calibri"/>
                        <a:cs typeface="Calibri"/>
                      </a:endParaRPr>
                    </a:p>
                  </a:txBody>
                  <a:tcPr marL="0" marR="0" marT="0" marB="0"/>
                </a:tc>
                <a:tc>
                  <a:txBody>
                    <a:bodyPr/>
                    <a:lstStyle/>
                    <a:p>
                      <a:pPr marL="213995">
                        <a:lnSpc>
                          <a:spcPts val="1100"/>
                        </a:lnSpc>
                      </a:pPr>
                      <a:r>
                        <a:rPr sz="900" spc="20" dirty="0">
                          <a:latin typeface="Arial"/>
                          <a:cs typeface="Arial"/>
                        </a:rPr>
                        <a:t>$806</a:t>
                      </a:r>
                      <a:endParaRPr sz="900">
                        <a:latin typeface="Arial"/>
                        <a:cs typeface="Arial"/>
                      </a:endParaRPr>
                    </a:p>
                  </a:txBody>
                  <a:tcPr marL="0" marR="0" marT="0" marB="0"/>
                </a:tc>
                <a:extLst>
                  <a:ext uri="{0D108BD9-81ED-4DB2-BD59-A6C34878D82A}">
                    <a16:rowId xmlns:a16="http://schemas.microsoft.com/office/drawing/2014/main" val="10004"/>
                  </a:ext>
                </a:extLst>
              </a:tr>
              <a:tr h="135875">
                <a:tc>
                  <a:txBody>
                    <a:bodyPr/>
                    <a:lstStyle/>
                    <a:p>
                      <a:pPr marL="67945">
                        <a:lnSpc>
                          <a:spcPts val="1100"/>
                        </a:lnSpc>
                      </a:pPr>
                      <a:r>
                        <a:rPr sz="900" b="1" spc="15" dirty="0">
                          <a:latin typeface="Calibri"/>
                          <a:cs typeface="Calibri"/>
                        </a:rPr>
                        <a:t>Rent per</a:t>
                      </a:r>
                      <a:r>
                        <a:rPr sz="900" b="1" spc="-35" dirty="0">
                          <a:latin typeface="Calibri"/>
                          <a:cs typeface="Calibri"/>
                        </a:rPr>
                        <a:t> </a:t>
                      </a:r>
                      <a:r>
                        <a:rPr sz="900" b="1" spc="55" dirty="0">
                          <a:latin typeface="Calibri"/>
                          <a:cs typeface="Calibri"/>
                        </a:rPr>
                        <a:t>SF</a:t>
                      </a:r>
                      <a:endParaRPr sz="900">
                        <a:latin typeface="Calibri"/>
                        <a:cs typeface="Calibri"/>
                      </a:endParaRPr>
                    </a:p>
                  </a:txBody>
                  <a:tcPr marL="0" marR="0" marT="0" marB="0"/>
                </a:tc>
                <a:tc>
                  <a:txBody>
                    <a:bodyPr/>
                    <a:lstStyle/>
                    <a:p>
                      <a:pPr marL="213995">
                        <a:lnSpc>
                          <a:spcPts val="1100"/>
                        </a:lnSpc>
                      </a:pPr>
                      <a:r>
                        <a:rPr sz="900" spc="-35" dirty="0">
                          <a:latin typeface="Arial"/>
                          <a:cs typeface="Arial"/>
                        </a:rPr>
                        <a:t>$1.05</a:t>
                      </a:r>
                      <a:endParaRPr sz="900">
                        <a:latin typeface="Arial"/>
                        <a:cs typeface="Arial"/>
                      </a:endParaRPr>
                    </a:p>
                  </a:txBody>
                  <a:tcPr marL="0" marR="0" marT="0" marB="0"/>
                </a:tc>
                <a:extLst>
                  <a:ext uri="{0D108BD9-81ED-4DB2-BD59-A6C34878D82A}">
                    <a16:rowId xmlns:a16="http://schemas.microsoft.com/office/drawing/2014/main" val="10005"/>
                  </a:ext>
                </a:extLst>
              </a:tr>
              <a:tr h="491132">
                <a:tc>
                  <a:txBody>
                    <a:bodyPr/>
                    <a:lstStyle/>
                    <a:p>
                      <a:pPr marL="67945">
                        <a:lnSpc>
                          <a:spcPts val="1115"/>
                        </a:lnSpc>
                      </a:pPr>
                      <a:r>
                        <a:rPr sz="900" b="1" spc="30" dirty="0">
                          <a:latin typeface="Calibri"/>
                          <a:cs typeface="Calibri"/>
                        </a:rPr>
                        <a:t>Occupancy</a:t>
                      </a:r>
                      <a:endParaRPr sz="900">
                        <a:latin typeface="Calibri"/>
                        <a:cs typeface="Calibri"/>
                      </a:endParaRPr>
                    </a:p>
                    <a:p>
                      <a:pPr>
                        <a:lnSpc>
                          <a:spcPct val="100000"/>
                        </a:lnSpc>
                        <a:spcBef>
                          <a:spcPts val="25"/>
                        </a:spcBef>
                      </a:pPr>
                      <a:endParaRPr sz="1200">
                        <a:latin typeface="Times New Roman"/>
                        <a:cs typeface="Times New Roman"/>
                      </a:endParaRPr>
                    </a:p>
                    <a:p>
                      <a:pPr marL="31750">
                        <a:lnSpc>
                          <a:spcPts val="1390"/>
                        </a:lnSpc>
                      </a:pPr>
                      <a:r>
                        <a:rPr sz="1100" spc="215" dirty="0">
                          <a:latin typeface="Cambria"/>
                          <a:cs typeface="Cambria"/>
                        </a:rPr>
                        <a:t>Unit</a:t>
                      </a:r>
                      <a:r>
                        <a:rPr sz="1100" spc="120" dirty="0">
                          <a:latin typeface="Cambria"/>
                          <a:cs typeface="Cambria"/>
                        </a:rPr>
                        <a:t> </a:t>
                      </a:r>
                      <a:r>
                        <a:rPr sz="1100" spc="145" dirty="0">
                          <a:latin typeface="Cambria"/>
                          <a:cs typeface="Cambria"/>
                        </a:rPr>
                        <a:t>Mix</a:t>
                      </a:r>
                      <a:endParaRPr sz="1100">
                        <a:latin typeface="Cambria"/>
                        <a:cs typeface="Cambria"/>
                      </a:endParaRPr>
                    </a:p>
                  </a:txBody>
                  <a:tcPr marL="0" marR="0" marT="0" marB="0"/>
                </a:tc>
                <a:tc>
                  <a:txBody>
                    <a:bodyPr/>
                    <a:lstStyle/>
                    <a:p>
                      <a:pPr marL="213995">
                        <a:lnSpc>
                          <a:spcPts val="1115"/>
                        </a:lnSpc>
                      </a:pPr>
                      <a:r>
                        <a:rPr sz="900" spc="-5" dirty="0">
                          <a:latin typeface="Arial"/>
                          <a:cs typeface="Arial"/>
                        </a:rPr>
                        <a:t>98.3%</a:t>
                      </a:r>
                      <a:endParaRPr sz="900" dirty="0">
                        <a:latin typeface="Arial"/>
                        <a:cs typeface="Arial"/>
                      </a:endParaRPr>
                    </a:p>
                  </a:txBody>
                  <a:tcPr marL="0" marR="0" marT="0" marB="0"/>
                </a:tc>
                <a:extLst>
                  <a:ext uri="{0D108BD9-81ED-4DB2-BD59-A6C34878D82A}">
                    <a16:rowId xmlns:a16="http://schemas.microsoft.com/office/drawing/2014/main" val="10006"/>
                  </a:ext>
                </a:extLst>
              </a:tr>
            </a:tbl>
          </a:graphicData>
        </a:graphic>
      </p:graphicFrame>
      <p:sp>
        <p:nvSpPr>
          <p:cNvPr id="10" name="object 10"/>
          <p:cNvSpPr/>
          <p:nvPr/>
        </p:nvSpPr>
        <p:spPr>
          <a:xfrm>
            <a:off x="6630808" y="821168"/>
            <a:ext cx="4129753" cy="2468880"/>
          </a:xfrm>
          <a:prstGeom prst="rect">
            <a:avLst/>
          </a:prstGeom>
          <a:blipFill>
            <a:blip r:embed="rId3" cstate="print"/>
            <a:stretch>
              <a:fillRect/>
            </a:stretch>
          </a:blipFill>
        </p:spPr>
        <p:txBody>
          <a:bodyPr wrap="square" lIns="0" tIns="0" rIns="0" bIns="0" rtlCol="0"/>
          <a:lstStyle/>
          <a:p>
            <a:endParaRPr sz="1588"/>
          </a:p>
        </p:txBody>
      </p:sp>
      <p:sp>
        <p:nvSpPr>
          <p:cNvPr id="11" name="object 11"/>
          <p:cNvSpPr/>
          <p:nvPr/>
        </p:nvSpPr>
        <p:spPr>
          <a:xfrm>
            <a:off x="6630807" y="3396812"/>
            <a:ext cx="4129753" cy="3065929"/>
          </a:xfrm>
          <a:prstGeom prst="rect">
            <a:avLst/>
          </a:prstGeom>
          <a:blipFill>
            <a:blip r:embed="rId4" cstate="print"/>
            <a:stretch>
              <a:fillRect/>
            </a:stretch>
          </a:blipFill>
        </p:spPr>
        <p:txBody>
          <a:bodyPr wrap="square" lIns="0" tIns="0" rIns="0" bIns="0" rtlCol="0"/>
          <a:lstStyle/>
          <a:p>
            <a:endParaRPr sz="1588"/>
          </a:p>
        </p:txBody>
      </p:sp>
      <p:sp>
        <p:nvSpPr>
          <p:cNvPr id="12" name="object 3">
            <a:extLst>
              <a:ext uri="{FF2B5EF4-FFF2-40B4-BE49-F238E27FC236}">
                <a16:creationId xmlns:a16="http://schemas.microsoft.com/office/drawing/2014/main" id="{2829B768-693A-463A-BEDA-1AFCB0369441}"/>
              </a:ext>
            </a:extLst>
          </p:cNvPr>
          <p:cNvSpPr/>
          <p:nvPr/>
        </p:nvSpPr>
        <p:spPr>
          <a:xfrm>
            <a:off x="0" y="0"/>
            <a:ext cx="12192000" cy="535305"/>
          </a:xfrm>
          <a:custGeom>
            <a:avLst/>
            <a:gdLst/>
            <a:ahLst/>
            <a:cxnLst/>
            <a:rect l="l" t="t" r="r" b="b"/>
            <a:pathLst>
              <a:path w="12192000" h="535305">
                <a:moveTo>
                  <a:pt x="0" y="534924"/>
                </a:moveTo>
                <a:lnTo>
                  <a:pt x="12192000" y="534924"/>
                </a:lnTo>
                <a:lnTo>
                  <a:pt x="12192000" y="0"/>
                </a:lnTo>
                <a:lnTo>
                  <a:pt x="0" y="0"/>
                </a:lnTo>
                <a:lnTo>
                  <a:pt x="0" y="534924"/>
                </a:lnTo>
                <a:close/>
              </a:path>
            </a:pathLst>
          </a:custGeom>
          <a:solidFill>
            <a:srgbClr val="9C2A2F"/>
          </a:solid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5609">
        <p159:morph option="byObject"/>
      </p:transition>
    </mc:Choice>
    <mc:Fallback>
      <p:transition spd="slow" advTm="15609">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0230971" y="427616"/>
            <a:ext cx="302559" cy="0"/>
          </a:xfrm>
          <a:custGeom>
            <a:avLst/>
            <a:gdLst/>
            <a:ahLst/>
            <a:cxnLst/>
            <a:rect l="l" t="t" r="r" b="b"/>
            <a:pathLst>
              <a:path w="342900">
                <a:moveTo>
                  <a:pt x="0" y="0"/>
                </a:moveTo>
                <a:lnTo>
                  <a:pt x="342900" y="0"/>
                </a:lnTo>
              </a:path>
            </a:pathLst>
          </a:custGeom>
          <a:ln w="12700">
            <a:solidFill>
              <a:srgbClr val="9F2214"/>
            </a:solidFill>
          </a:ln>
        </p:spPr>
        <p:txBody>
          <a:bodyPr wrap="square" lIns="0" tIns="0" rIns="0" bIns="0" rtlCol="0"/>
          <a:lstStyle/>
          <a:p>
            <a:endParaRPr sz="1588"/>
          </a:p>
        </p:txBody>
      </p:sp>
      <p:sp>
        <p:nvSpPr>
          <p:cNvPr id="6" name="object 6"/>
          <p:cNvSpPr/>
          <p:nvPr/>
        </p:nvSpPr>
        <p:spPr>
          <a:xfrm>
            <a:off x="6032429" y="427616"/>
            <a:ext cx="107016" cy="0"/>
          </a:xfrm>
          <a:custGeom>
            <a:avLst/>
            <a:gdLst/>
            <a:ahLst/>
            <a:cxnLst/>
            <a:rect l="l" t="t" r="r" b="b"/>
            <a:pathLst>
              <a:path w="121285">
                <a:moveTo>
                  <a:pt x="0" y="0"/>
                </a:moveTo>
                <a:lnTo>
                  <a:pt x="121234" y="0"/>
                </a:lnTo>
              </a:path>
            </a:pathLst>
          </a:custGeom>
          <a:ln w="12700">
            <a:solidFill>
              <a:srgbClr val="9F2214"/>
            </a:solidFill>
          </a:ln>
        </p:spPr>
        <p:txBody>
          <a:bodyPr wrap="square" lIns="0" tIns="0" rIns="0" bIns="0" rtlCol="0"/>
          <a:lstStyle/>
          <a:p>
            <a:endParaRPr sz="1588"/>
          </a:p>
        </p:txBody>
      </p:sp>
      <p:sp>
        <p:nvSpPr>
          <p:cNvPr id="7" name="object 7"/>
          <p:cNvSpPr/>
          <p:nvPr/>
        </p:nvSpPr>
        <p:spPr>
          <a:xfrm>
            <a:off x="1658471" y="427616"/>
            <a:ext cx="282388" cy="0"/>
          </a:xfrm>
          <a:custGeom>
            <a:avLst/>
            <a:gdLst/>
            <a:ahLst/>
            <a:cxnLst/>
            <a:rect l="l" t="t" r="r" b="b"/>
            <a:pathLst>
              <a:path w="320040">
                <a:moveTo>
                  <a:pt x="0" y="0"/>
                </a:moveTo>
                <a:lnTo>
                  <a:pt x="320040" y="0"/>
                </a:lnTo>
              </a:path>
            </a:pathLst>
          </a:custGeom>
          <a:ln w="12700">
            <a:solidFill>
              <a:srgbClr val="9F2214"/>
            </a:solidFill>
          </a:ln>
        </p:spPr>
        <p:txBody>
          <a:bodyPr wrap="square" lIns="0" tIns="0" rIns="0" bIns="0" rtlCol="0"/>
          <a:lstStyle/>
          <a:p>
            <a:endParaRPr sz="1588"/>
          </a:p>
        </p:txBody>
      </p:sp>
      <p:sp>
        <p:nvSpPr>
          <p:cNvPr id="8" name="object 8"/>
          <p:cNvSpPr/>
          <p:nvPr/>
        </p:nvSpPr>
        <p:spPr>
          <a:xfrm>
            <a:off x="1940859" y="403412"/>
            <a:ext cx="4091571" cy="2947595"/>
          </a:xfrm>
          <a:prstGeom prst="rect">
            <a:avLst/>
          </a:prstGeom>
          <a:blipFill>
            <a:blip r:embed="rId2" cstate="print"/>
            <a:stretch>
              <a:fillRect/>
            </a:stretch>
          </a:blipFill>
        </p:spPr>
        <p:txBody>
          <a:bodyPr wrap="square" lIns="0" tIns="0" rIns="0" bIns="0" rtlCol="0"/>
          <a:lstStyle/>
          <a:p>
            <a:endParaRPr sz="1588"/>
          </a:p>
        </p:txBody>
      </p:sp>
      <p:sp>
        <p:nvSpPr>
          <p:cNvPr id="9" name="object 9"/>
          <p:cNvSpPr/>
          <p:nvPr/>
        </p:nvSpPr>
        <p:spPr>
          <a:xfrm>
            <a:off x="1940859" y="3509682"/>
            <a:ext cx="4091571" cy="2460812"/>
          </a:xfrm>
          <a:prstGeom prst="rect">
            <a:avLst/>
          </a:prstGeom>
          <a:blipFill>
            <a:blip r:embed="rId3" cstate="print"/>
            <a:stretch>
              <a:fillRect/>
            </a:stretch>
          </a:blipFill>
        </p:spPr>
        <p:txBody>
          <a:bodyPr wrap="square" lIns="0" tIns="0" rIns="0" bIns="0" rtlCol="0"/>
          <a:lstStyle/>
          <a:p>
            <a:endParaRPr sz="1588"/>
          </a:p>
        </p:txBody>
      </p:sp>
      <p:sp>
        <p:nvSpPr>
          <p:cNvPr id="10" name="object 10"/>
          <p:cNvSpPr/>
          <p:nvPr/>
        </p:nvSpPr>
        <p:spPr>
          <a:xfrm>
            <a:off x="6139400" y="403412"/>
            <a:ext cx="4091569" cy="2947595"/>
          </a:xfrm>
          <a:prstGeom prst="rect">
            <a:avLst/>
          </a:prstGeom>
          <a:blipFill>
            <a:blip r:embed="rId4" cstate="print"/>
            <a:stretch>
              <a:fillRect/>
            </a:stretch>
          </a:blipFill>
        </p:spPr>
        <p:txBody>
          <a:bodyPr wrap="square" lIns="0" tIns="0" rIns="0" bIns="0" rtlCol="0"/>
          <a:lstStyle/>
          <a:p>
            <a:endParaRPr sz="1588"/>
          </a:p>
        </p:txBody>
      </p:sp>
      <p:sp>
        <p:nvSpPr>
          <p:cNvPr id="11" name="object 11"/>
          <p:cNvSpPr/>
          <p:nvPr/>
        </p:nvSpPr>
        <p:spPr>
          <a:xfrm>
            <a:off x="6139400" y="3509682"/>
            <a:ext cx="4091570" cy="2460812"/>
          </a:xfrm>
          <a:prstGeom prst="rect">
            <a:avLst/>
          </a:prstGeom>
          <a:blipFill>
            <a:blip r:embed="rId5" cstate="print"/>
            <a:stretch>
              <a:fillRect/>
            </a:stretch>
          </a:blipFill>
        </p:spPr>
        <p:txBody>
          <a:bodyPr wrap="square" lIns="0" tIns="0" rIns="0" bIns="0" rtlCol="0"/>
          <a:lstStyle/>
          <a:p>
            <a:endParaRPr sz="1588"/>
          </a:p>
        </p:txBody>
      </p:sp>
      <p:sp>
        <p:nvSpPr>
          <p:cNvPr id="12" name="object 3">
            <a:extLst>
              <a:ext uri="{FF2B5EF4-FFF2-40B4-BE49-F238E27FC236}">
                <a16:creationId xmlns:a16="http://schemas.microsoft.com/office/drawing/2014/main" id="{E3A3360D-0D34-44BF-B378-77588A2747D9}"/>
              </a:ext>
            </a:extLst>
          </p:cNvPr>
          <p:cNvSpPr/>
          <p:nvPr/>
        </p:nvSpPr>
        <p:spPr>
          <a:xfrm>
            <a:off x="0" y="0"/>
            <a:ext cx="12192000" cy="535305"/>
          </a:xfrm>
          <a:custGeom>
            <a:avLst/>
            <a:gdLst/>
            <a:ahLst/>
            <a:cxnLst/>
            <a:rect l="l" t="t" r="r" b="b"/>
            <a:pathLst>
              <a:path w="12192000" h="535305">
                <a:moveTo>
                  <a:pt x="0" y="534924"/>
                </a:moveTo>
                <a:lnTo>
                  <a:pt x="12192000" y="534924"/>
                </a:lnTo>
                <a:lnTo>
                  <a:pt x="12192000" y="0"/>
                </a:lnTo>
                <a:lnTo>
                  <a:pt x="0" y="0"/>
                </a:lnTo>
                <a:lnTo>
                  <a:pt x="0" y="534924"/>
                </a:lnTo>
                <a:close/>
              </a:path>
            </a:pathLst>
          </a:custGeom>
          <a:solidFill>
            <a:srgbClr val="9C2A2F"/>
          </a:solid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255">
        <p159:morph option="byObject"/>
      </p:transition>
    </mc:Choice>
    <mc:Fallback>
      <p:transition spd="slow" advTm="11255">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899397" y="6471756"/>
            <a:ext cx="105335" cy="119935"/>
          </a:xfrm>
          <a:prstGeom prst="rect">
            <a:avLst/>
          </a:prstGeom>
        </p:spPr>
        <p:txBody>
          <a:bodyPr vert="horz" wrap="square" lIns="0" tIns="11206" rIns="0" bIns="0" rtlCol="0">
            <a:spAutoFit/>
          </a:bodyPr>
          <a:lstStyle/>
          <a:p>
            <a:pPr marL="11206">
              <a:spcBef>
                <a:spcPts val="88"/>
              </a:spcBef>
            </a:pPr>
            <a:r>
              <a:rPr sz="706" spc="-71" dirty="0">
                <a:solidFill>
                  <a:srgbClr val="FFFFFF"/>
                </a:solidFill>
                <a:latin typeface="Arial"/>
                <a:cs typeface="Arial"/>
              </a:rPr>
              <a:t>13</a:t>
            </a:r>
            <a:endParaRPr sz="706">
              <a:latin typeface="Arial"/>
              <a:cs typeface="Arial"/>
            </a:endParaRPr>
          </a:p>
        </p:txBody>
      </p:sp>
      <p:sp>
        <p:nvSpPr>
          <p:cNvPr id="5" name="object 5"/>
          <p:cNvSpPr/>
          <p:nvPr/>
        </p:nvSpPr>
        <p:spPr>
          <a:xfrm>
            <a:off x="1658471" y="427616"/>
            <a:ext cx="8875059" cy="0"/>
          </a:xfrm>
          <a:custGeom>
            <a:avLst/>
            <a:gdLst/>
            <a:ahLst/>
            <a:cxnLst/>
            <a:rect l="l" t="t" r="r" b="b"/>
            <a:pathLst>
              <a:path w="10058400">
                <a:moveTo>
                  <a:pt x="0" y="0"/>
                </a:moveTo>
                <a:lnTo>
                  <a:pt x="10058400" y="0"/>
                </a:lnTo>
              </a:path>
            </a:pathLst>
          </a:custGeom>
          <a:ln w="12700">
            <a:solidFill>
              <a:srgbClr val="9F2214"/>
            </a:solidFill>
          </a:ln>
        </p:spPr>
        <p:txBody>
          <a:bodyPr wrap="square" lIns="0" tIns="0" rIns="0" bIns="0" rtlCol="0"/>
          <a:lstStyle/>
          <a:p>
            <a:endParaRPr sz="1588"/>
          </a:p>
        </p:txBody>
      </p:sp>
      <p:sp>
        <p:nvSpPr>
          <p:cNvPr id="6" name="object 6"/>
          <p:cNvSpPr/>
          <p:nvPr/>
        </p:nvSpPr>
        <p:spPr>
          <a:xfrm>
            <a:off x="1900518" y="476025"/>
            <a:ext cx="4439905" cy="2430746"/>
          </a:xfrm>
          <a:prstGeom prst="rect">
            <a:avLst/>
          </a:prstGeom>
          <a:blipFill>
            <a:blip r:embed="rId2" cstate="print"/>
            <a:stretch>
              <a:fillRect/>
            </a:stretch>
          </a:blipFill>
        </p:spPr>
        <p:txBody>
          <a:bodyPr wrap="square" lIns="0" tIns="0" rIns="0" bIns="0" rtlCol="0"/>
          <a:lstStyle/>
          <a:p>
            <a:endParaRPr sz="1588"/>
          </a:p>
        </p:txBody>
      </p:sp>
      <p:sp>
        <p:nvSpPr>
          <p:cNvPr id="7" name="object 7"/>
          <p:cNvSpPr/>
          <p:nvPr/>
        </p:nvSpPr>
        <p:spPr>
          <a:xfrm>
            <a:off x="6398559" y="476025"/>
            <a:ext cx="3941332" cy="3001383"/>
          </a:xfrm>
          <a:prstGeom prst="rect">
            <a:avLst/>
          </a:prstGeom>
          <a:blipFill>
            <a:blip r:embed="rId3" cstate="print"/>
            <a:stretch>
              <a:fillRect/>
            </a:stretch>
          </a:blipFill>
        </p:spPr>
        <p:txBody>
          <a:bodyPr wrap="square" lIns="0" tIns="0" rIns="0" bIns="0" rtlCol="0"/>
          <a:lstStyle/>
          <a:p>
            <a:endParaRPr sz="1588"/>
          </a:p>
        </p:txBody>
      </p:sp>
      <p:sp>
        <p:nvSpPr>
          <p:cNvPr id="8" name="object 8"/>
          <p:cNvSpPr/>
          <p:nvPr/>
        </p:nvSpPr>
        <p:spPr>
          <a:xfrm>
            <a:off x="1932790" y="2993315"/>
            <a:ext cx="4439949" cy="3017519"/>
          </a:xfrm>
          <a:prstGeom prst="rect">
            <a:avLst/>
          </a:prstGeom>
          <a:blipFill>
            <a:blip r:embed="rId4" cstate="print"/>
            <a:stretch>
              <a:fillRect/>
            </a:stretch>
          </a:blipFill>
        </p:spPr>
        <p:txBody>
          <a:bodyPr wrap="square" lIns="0" tIns="0" rIns="0" bIns="0" rtlCol="0"/>
          <a:lstStyle/>
          <a:p>
            <a:endParaRPr sz="1588"/>
          </a:p>
        </p:txBody>
      </p:sp>
      <p:sp>
        <p:nvSpPr>
          <p:cNvPr id="9" name="object 9"/>
          <p:cNvSpPr/>
          <p:nvPr/>
        </p:nvSpPr>
        <p:spPr>
          <a:xfrm>
            <a:off x="6402593" y="3536206"/>
            <a:ext cx="3941332" cy="1205596"/>
          </a:xfrm>
          <a:prstGeom prst="rect">
            <a:avLst/>
          </a:prstGeom>
          <a:blipFill>
            <a:blip r:embed="rId5" cstate="print"/>
            <a:stretch>
              <a:fillRect/>
            </a:stretch>
          </a:blipFill>
        </p:spPr>
        <p:txBody>
          <a:bodyPr wrap="square" lIns="0" tIns="0" rIns="0" bIns="0" rtlCol="0"/>
          <a:lstStyle/>
          <a:p>
            <a:endParaRPr sz="1588"/>
          </a:p>
        </p:txBody>
      </p:sp>
      <p:sp>
        <p:nvSpPr>
          <p:cNvPr id="10" name="object 10"/>
          <p:cNvSpPr/>
          <p:nvPr/>
        </p:nvSpPr>
        <p:spPr>
          <a:xfrm>
            <a:off x="6402593" y="4800599"/>
            <a:ext cx="3941332" cy="1205606"/>
          </a:xfrm>
          <a:prstGeom prst="rect">
            <a:avLst/>
          </a:prstGeom>
          <a:blipFill>
            <a:blip r:embed="rId6" cstate="print"/>
            <a:stretch>
              <a:fillRect/>
            </a:stretch>
          </a:blipFill>
        </p:spPr>
        <p:txBody>
          <a:bodyPr wrap="square" lIns="0" tIns="0" rIns="0" bIns="0" rtlCol="0"/>
          <a:lstStyle/>
          <a:p>
            <a:endParaRPr sz="1588"/>
          </a:p>
        </p:txBody>
      </p:sp>
      <p:sp>
        <p:nvSpPr>
          <p:cNvPr id="11" name="object 3">
            <a:extLst>
              <a:ext uri="{FF2B5EF4-FFF2-40B4-BE49-F238E27FC236}">
                <a16:creationId xmlns:a16="http://schemas.microsoft.com/office/drawing/2014/main" id="{158D813C-C80D-46FD-8351-D57F08B5B0CE}"/>
              </a:ext>
            </a:extLst>
          </p:cNvPr>
          <p:cNvSpPr/>
          <p:nvPr/>
        </p:nvSpPr>
        <p:spPr>
          <a:xfrm>
            <a:off x="0" y="0"/>
            <a:ext cx="12192000" cy="535305"/>
          </a:xfrm>
          <a:custGeom>
            <a:avLst/>
            <a:gdLst/>
            <a:ahLst/>
            <a:cxnLst/>
            <a:rect l="l" t="t" r="r" b="b"/>
            <a:pathLst>
              <a:path w="12192000" h="535305">
                <a:moveTo>
                  <a:pt x="0" y="534924"/>
                </a:moveTo>
                <a:lnTo>
                  <a:pt x="12192000" y="534924"/>
                </a:lnTo>
                <a:lnTo>
                  <a:pt x="12192000" y="0"/>
                </a:lnTo>
                <a:lnTo>
                  <a:pt x="0" y="0"/>
                </a:lnTo>
                <a:lnTo>
                  <a:pt x="0" y="534924"/>
                </a:lnTo>
                <a:close/>
              </a:path>
            </a:pathLst>
          </a:custGeom>
          <a:solidFill>
            <a:srgbClr val="9C2A2F"/>
          </a:solid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1557">
        <p159:morph option="byObject"/>
      </p:transition>
    </mc:Choice>
    <mc:Fallback>
      <p:transition spd="slow" advClick="0" advTm="1155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1"/>
            <a:ext cx="12192000" cy="657225"/>
          </a:xfrm>
          <a:prstGeom prst="rect">
            <a:avLst/>
          </a:prstGeom>
          <a:solidFill>
            <a:srgbClr val="9C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73576" y="87153"/>
            <a:ext cx="7972426" cy="492443"/>
          </a:xfrm>
          <a:prstGeom prst="rect">
            <a:avLst/>
          </a:prstGeom>
          <a:noFill/>
        </p:spPr>
        <p:txBody>
          <a:bodyPr wrap="square" rtlCol="0">
            <a:spAutoFit/>
          </a:bodyPr>
          <a:lstStyle/>
          <a:p>
            <a:r>
              <a:rPr lang="en-US" sz="2600" dirty="0">
                <a:solidFill>
                  <a:schemeClr val="bg1"/>
                </a:solidFill>
                <a:latin typeface="Bodoni" panose="02070603060706020303" pitchFamily="18" charset="0"/>
              </a:rPr>
              <a:t>Shady Haven – Property Overview</a:t>
            </a:r>
          </a:p>
        </p:txBody>
      </p:sp>
      <p:grpSp>
        <p:nvGrpSpPr>
          <p:cNvPr id="18" name="Group 17"/>
          <p:cNvGrpSpPr/>
          <p:nvPr/>
        </p:nvGrpSpPr>
        <p:grpSpPr>
          <a:xfrm>
            <a:off x="9416023" y="0"/>
            <a:ext cx="2986332" cy="630942"/>
            <a:chOff x="9215998" y="6054074"/>
            <a:chExt cx="2986332" cy="630942"/>
          </a:xfrm>
        </p:grpSpPr>
        <p:sp>
          <p:nvSpPr>
            <p:cNvPr id="19" name="TextBox 18"/>
            <p:cNvSpPr txBox="1"/>
            <p:nvPr/>
          </p:nvSpPr>
          <p:spPr>
            <a:xfrm>
              <a:off x="9215998" y="6054074"/>
              <a:ext cx="2986332" cy="430887"/>
            </a:xfrm>
            <a:prstGeom prst="rect">
              <a:avLst/>
            </a:prstGeom>
            <a:noFill/>
          </p:spPr>
          <p:txBody>
            <a:bodyPr wrap="square" rtlCol="0">
              <a:spAutoFit/>
            </a:bodyPr>
            <a:lstStyle/>
            <a:p>
              <a:pPr algn="ctr"/>
              <a:endParaRPr lang="en-US" sz="2200" spc="300" dirty="0">
                <a:solidFill>
                  <a:schemeClr val="bg1"/>
                </a:solidFill>
                <a:latin typeface="Bodoni" panose="02070603060706020303" pitchFamily="18" charset="0"/>
              </a:endParaRPr>
            </a:p>
          </p:txBody>
        </p:sp>
        <p:sp>
          <p:nvSpPr>
            <p:cNvPr id="20" name="Rectangle 19"/>
            <p:cNvSpPr/>
            <p:nvPr/>
          </p:nvSpPr>
          <p:spPr>
            <a:xfrm>
              <a:off x="9522898" y="6423406"/>
              <a:ext cx="2362202" cy="261610"/>
            </a:xfrm>
            <a:prstGeom prst="rect">
              <a:avLst/>
            </a:prstGeom>
          </p:spPr>
          <p:txBody>
            <a:bodyPr wrap="square">
              <a:spAutoFit/>
            </a:bodyPr>
            <a:lstStyle/>
            <a:p>
              <a:pPr algn="ctr"/>
              <a:endParaRPr lang="en-US" sz="1100" dirty="0">
                <a:solidFill>
                  <a:schemeClr val="bg1"/>
                </a:solidFill>
                <a:latin typeface="Bodoni" panose="02070603060706020303" pitchFamily="18" charset="0"/>
              </a:endParaRPr>
            </a:p>
          </p:txBody>
        </p:sp>
      </p:grpSp>
      <p:sp>
        <p:nvSpPr>
          <p:cNvPr id="3" name="Slide Number Placeholder 2"/>
          <p:cNvSpPr>
            <a:spLocks noGrp="1"/>
          </p:cNvSpPr>
          <p:nvPr>
            <p:ph type="sldNum" sz="quarter" idx="12"/>
          </p:nvPr>
        </p:nvSpPr>
        <p:spPr/>
        <p:txBody>
          <a:bodyPr/>
          <a:lstStyle/>
          <a:p>
            <a:fld id="{3730A07F-D34C-460E-8E90-75914F1C4CA4}" type="slidenum">
              <a:rPr lang="en-US" smtClean="0"/>
              <a:t>2</a:t>
            </a:fld>
            <a:endParaRPr lang="en-US"/>
          </a:p>
        </p:txBody>
      </p:sp>
      <p:sp>
        <p:nvSpPr>
          <p:cNvPr id="24" name="TextBox 23">
            <a:extLst>
              <a:ext uri="{FF2B5EF4-FFF2-40B4-BE49-F238E27FC236}">
                <a16:creationId xmlns:a16="http://schemas.microsoft.com/office/drawing/2014/main" id="{3AF85642-D740-4B93-BC79-3AAC3994EDA5}"/>
              </a:ext>
            </a:extLst>
          </p:cNvPr>
          <p:cNvSpPr txBox="1"/>
          <p:nvPr/>
        </p:nvSpPr>
        <p:spPr>
          <a:xfrm>
            <a:off x="380146" y="901419"/>
            <a:ext cx="7002584" cy="2308324"/>
          </a:xfrm>
          <a:prstGeom prst="rect">
            <a:avLst/>
          </a:prstGeom>
          <a:solidFill>
            <a:schemeClr val="bg1">
              <a:lumMod val="85000"/>
            </a:schemeClr>
          </a:solidFill>
        </p:spPr>
        <p:txBody>
          <a:bodyPr wrap="square" rtlCol="0">
            <a:spAutoFit/>
          </a:bodyPr>
          <a:lstStyle/>
          <a:p>
            <a:pPr algn="just"/>
            <a:r>
              <a:rPr lang="en-US" sz="1200" dirty="0"/>
              <a:t>Shady Haven Apartments is a 506-unit apartment community located in the Toledo, OH MSA.  The property is ideally located one-third of a mile from Interstate 475 (I-475) and about eight miles from downtown Toledo.  Sitting on over 45 acres of manicured landscape, the community offers residents a host of amenities and enjoys a prime location with easy access to downtown and nearby retail and dining. </a:t>
            </a:r>
          </a:p>
          <a:p>
            <a:pPr algn="just"/>
            <a:r>
              <a:rPr lang="en-US" sz="1200" dirty="0"/>
              <a:t> </a:t>
            </a:r>
          </a:p>
          <a:p>
            <a:pPr algn="just"/>
            <a:r>
              <a:rPr lang="en-US" sz="1200" dirty="0"/>
              <a:t>The property was constructed in phases starting in 1988 and is made up of two-story buildings constructed of brick and vinyl siding that encompass 549,610 rentable square feet. The well-appointed community offers several unique floor plans averaging 1,086 square feet and includes a favorable mix of one, two and three bedroom units, including townhomes with attached two car garages.  The spacious floor plans and apartment homes ranging in size from 932 to 1,350 square feet are well suited to students, young professionals and working families.  Residents have access to a variety of amenities including a clubhouse, fitness center, tennis courts, and a business center.  </a:t>
            </a:r>
          </a:p>
        </p:txBody>
      </p:sp>
      <p:pic>
        <p:nvPicPr>
          <p:cNvPr id="1026" name="Picture 2" descr="http://ahprd2cdn.csgpimgs.com/i2/I_dOoUB0Qvy8YtfpFYuZ-jy06d_1OmeJT_aWWwtwNoY/111/image.jpg">
            <a:extLst>
              <a:ext uri="{FF2B5EF4-FFF2-40B4-BE49-F238E27FC236}">
                <a16:creationId xmlns:a16="http://schemas.microsoft.com/office/drawing/2014/main" id="{1910D3AF-1731-495F-8B76-681DF35C39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9" r="39231"/>
          <a:stretch/>
        </p:blipFill>
        <p:spPr bwMode="auto">
          <a:xfrm>
            <a:off x="7823200" y="657224"/>
            <a:ext cx="4368800" cy="62007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346D208-53AC-4839-9C0F-786D69440CE4}"/>
              </a:ext>
            </a:extLst>
          </p:cNvPr>
          <p:cNvSpPr/>
          <p:nvPr/>
        </p:nvSpPr>
        <p:spPr>
          <a:xfrm>
            <a:off x="0" y="6519446"/>
            <a:ext cx="6096000" cy="338554"/>
          </a:xfrm>
          <a:prstGeom prst="rect">
            <a:avLst/>
          </a:prstGeom>
        </p:spPr>
        <p:txBody>
          <a:bodyPr>
            <a:spAutoFit/>
          </a:bodyPr>
          <a:lstStyle/>
          <a:p>
            <a:r>
              <a:rPr lang="en-US" sz="800" dirty="0">
                <a:latin typeface="TradeGothicLTStd"/>
              </a:rPr>
              <a:t>Information presented in this offering comes from sources believed to be reliable, however, we make no representations or</a:t>
            </a:r>
          </a:p>
          <a:p>
            <a:r>
              <a:rPr lang="en-US" sz="800" dirty="0">
                <a:latin typeface="TradeGothicLTStd"/>
              </a:rPr>
              <a:t>warranties, expressed or implied, as to its accuracy. Buyer should verify the information and bears all risk for any inaccuracies.</a:t>
            </a:r>
            <a:endParaRPr lang="en-US" dirty="0"/>
          </a:p>
        </p:txBody>
      </p:sp>
    </p:spTree>
    <p:extLst>
      <p:ext uri="{BB962C8B-B14F-4D97-AF65-F5344CB8AC3E}">
        <p14:creationId xmlns:p14="http://schemas.microsoft.com/office/powerpoint/2010/main" val="2937323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787">
        <p159:morph option="byObject"/>
      </p:transition>
    </mc:Choice>
    <mc:Fallback>
      <p:transition spd="slow" advTm="878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apartmentguide.com/imgr/6aee7133e58cc248d4f43af624a6d72a/850-">
            <a:extLst>
              <a:ext uri="{FF2B5EF4-FFF2-40B4-BE49-F238E27FC236}">
                <a16:creationId xmlns:a16="http://schemas.microsoft.com/office/drawing/2014/main" id="{88D6C3B2-78D7-4F0B-B29D-697F9C4480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80" r="14259"/>
          <a:stretch/>
        </p:blipFill>
        <p:spPr bwMode="auto">
          <a:xfrm>
            <a:off x="7732767" y="603423"/>
            <a:ext cx="4459233" cy="627443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12192000" cy="657225"/>
          </a:xfrm>
          <a:prstGeom prst="rect">
            <a:avLst/>
          </a:prstGeom>
          <a:solidFill>
            <a:srgbClr val="9C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73576" y="87153"/>
            <a:ext cx="7972426" cy="492443"/>
          </a:xfrm>
          <a:prstGeom prst="rect">
            <a:avLst/>
          </a:prstGeom>
          <a:noFill/>
        </p:spPr>
        <p:txBody>
          <a:bodyPr wrap="square" rtlCol="0">
            <a:spAutoFit/>
          </a:bodyPr>
          <a:lstStyle/>
          <a:p>
            <a:r>
              <a:rPr lang="en-US" sz="2600" dirty="0">
                <a:solidFill>
                  <a:schemeClr val="bg1"/>
                </a:solidFill>
                <a:latin typeface="Bodoni" panose="02070603060706020303" pitchFamily="18" charset="0"/>
              </a:rPr>
              <a:t>Shady Haven – Unit Mix</a:t>
            </a:r>
          </a:p>
        </p:txBody>
      </p:sp>
      <p:sp>
        <p:nvSpPr>
          <p:cNvPr id="11" name="object 4"/>
          <p:cNvSpPr/>
          <p:nvPr/>
        </p:nvSpPr>
        <p:spPr>
          <a:xfrm flipV="1">
            <a:off x="7749919" y="5753099"/>
            <a:ext cx="4442082" cy="1124755"/>
          </a:xfrm>
          <a:custGeom>
            <a:avLst/>
            <a:gdLst/>
            <a:ahLst/>
            <a:cxnLst/>
            <a:rect l="l" t="t" r="r" b="b"/>
            <a:pathLst>
              <a:path w="3708400" h="7772400">
                <a:moveTo>
                  <a:pt x="0" y="7772400"/>
                </a:moveTo>
                <a:lnTo>
                  <a:pt x="3708400" y="7772400"/>
                </a:lnTo>
                <a:lnTo>
                  <a:pt x="3708400" y="0"/>
                </a:lnTo>
                <a:lnTo>
                  <a:pt x="0" y="0"/>
                </a:lnTo>
                <a:lnTo>
                  <a:pt x="0" y="7772400"/>
                </a:lnTo>
                <a:close/>
              </a:path>
            </a:pathLst>
          </a:custGeom>
          <a:solidFill>
            <a:schemeClr val="bg1">
              <a:lumMod val="50000"/>
              <a:alpha val="90000"/>
            </a:schemeClr>
          </a:solidFill>
        </p:spPr>
        <p:txBody>
          <a:bodyPr wrap="square" lIns="0" tIns="0" rIns="0" bIns="0" rtlCol="0"/>
          <a:lstStyle/>
          <a:p>
            <a:endParaRPr sz="2473" dirty="0"/>
          </a:p>
        </p:txBody>
      </p:sp>
      <p:sp>
        <p:nvSpPr>
          <p:cNvPr id="3" name="TextBox 2"/>
          <p:cNvSpPr txBox="1"/>
          <p:nvPr/>
        </p:nvSpPr>
        <p:spPr>
          <a:xfrm>
            <a:off x="7767070" y="5992310"/>
            <a:ext cx="4442082" cy="646331"/>
          </a:xfrm>
          <a:prstGeom prst="rect">
            <a:avLst/>
          </a:prstGeom>
          <a:noFill/>
        </p:spPr>
        <p:txBody>
          <a:bodyPr wrap="square" rtlCol="0">
            <a:spAutoFit/>
          </a:bodyPr>
          <a:lstStyle/>
          <a:p>
            <a:pPr algn="ctr"/>
            <a:r>
              <a:rPr lang="en-US" dirty="0">
                <a:solidFill>
                  <a:schemeClr val="bg1"/>
                </a:solidFill>
                <a:latin typeface="Bodoni" panose="02070603060706020303" pitchFamily="18" charset="0"/>
              </a:rPr>
              <a:t>Unit Mix Includes 2 and 3 Bedroom Apartment Homes</a:t>
            </a:r>
          </a:p>
        </p:txBody>
      </p:sp>
      <p:sp>
        <p:nvSpPr>
          <p:cNvPr id="2" name="Slide Number Placeholder 1"/>
          <p:cNvSpPr>
            <a:spLocks noGrp="1"/>
          </p:cNvSpPr>
          <p:nvPr>
            <p:ph type="sldNum" sz="quarter" idx="12"/>
          </p:nvPr>
        </p:nvSpPr>
        <p:spPr/>
        <p:txBody>
          <a:bodyPr/>
          <a:lstStyle/>
          <a:p>
            <a:fld id="{3730A07F-D34C-460E-8E90-75914F1C4CA4}" type="slidenum">
              <a:rPr lang="en-US" smtClean="0"/>
              <a:t>3</a:t>
            </a:fld>
            <a:endParaRPr lang="en-US"/>
          </a:p>
        </p:txBody>
      </p:sp>
      <p:pic>
        <p:nvPicPr>
          <p:cNvPr id="5" name="Picture 4">
            <a:extLst>
              <a:ext uri="{FF2B5EF4-FFF2-40B4-BE49-F238E27FC236}">
                <a16:creationId xmlns:a16="http://schemas.microsoft.com/office/drawing/2014/main" id="{23AD2D84-3C9B-4E61-8BCD-157473F95830}"/>
              </a:ext>
            </a:extLst>
          </p:cNvPr>
          <p:cNvPicPr>
            <a:picLocks noChangeAspect="1"/>
          </p:cNvPicPr>
          <p:nvPr/>
        </p:nvPicPr>
        <p:blipFill>
          <a:blip r:embed="rId3"/>
          <a:stretch>
            <a:fillRect/>
          </a:stretch>
        </p:blipFill>
        <p:spPr>
          <a:xfrm>
            <a:off x="1198210" y="714356"/>
            <a:ext cx="5142900" cy="2985600"/>
          </a:xfrm>
          <a:prstGeom prst="rect">
            <a:avLst/>
          </a:prstGeom>
        </p:spPr>
      </p:pic>
      <p:pic>
        <p:nvPicPr>
          <p:cNvPr id="7" name="Picture 6">
            <a:extLst>
              <a:ext uri="{FF2B5EF4-FFF2-40B4-BE49-F238E27FC236}">
                <a16:creationId xmlns:a16="http://schemas.microsoft.com/office/drawing/2014/main" id="{C8EDD684-AF80-4405-8DAB-D3BBD320DB88}"/>
              </a:ext>
            </a:extLst>
          </p:cNvPr>
          <p:cNvPicPr>
            <a:picLocks noChangeAspect="1"/>
          </p:cNvPicPr>
          <p:nvPr/>
        </p:nvPicPr>
        <p:blipFill>
          <a:blip r:embed="rId4"/>
          <a:stretch>
            <a:fillRect/>
          </a:stretch>
        </p:blipFill>
        <p:spPr>
          <a:xfrm>
            <a:off x="135413" y="3777584"/>
            <a:ext cx="7268494" cy="2664234"/>
          </a:xfrm>
          <a:prstGeom prst="rect">
            <a:avLst/>
          </a:prstGeom>
        </p:spPr>
      </p:pic>
      <p:sp>
        <p:nvSpPr>
          <p:cNvPr id="15" name="Rectangle 14">
            <a:extLst>
              <a:ext uri="{FF2B5EF4-FFF2-40B4-BE49-F238E27FC236}">
                <a16:creationId xmlns:a16="http://schemas.microsoft.com/office/drawing/2014/main" id="{0F38857B-5BEF-410C-B6B6-0F5743BAF7ED}"/>
              </a:ext>
            </a:extLst>
          </p:cNvPr>
          <p:cNvSpPr/>
          <p:nvPr/>
        </p:nvSpPr>
        <p:spPr>
          <a:xfrm>
            <a:off x="0" y="6519446"/>
            <a:ext cx="6096000" cy="338554"/>
          </a:xfrm>
          <a:prstGeom prst="rect">
            <a:avLst/>
          </a:prstGeom>
        </p:spPr>
        <p:txBody>
          <a:bodyPr>
            <a:spAutoFit/>
          </a:bodyPr>
          <a:lstStyle/>
          <a:p>
            <a:r>
              <a:rPr lang="en-US" sz="800" dirty="0">
                <a:latin typeface="TradeGothicLTStd"/>
              </a:rPr>
              <a:t>Information presented in this offering comes from sources believed to be reliable, however, we make no representations or</a:t>
            </a:r>
          </a:p>
          <a:p>
            <a:r>
              <a:rPr lang="en-US" sz="800" dirty="0">
                <a:latin typeface="TradeGothicLTStd"/>
              </a:rPr>
              <a:t>warranties, expressed or implied, as to its accuracy. Buyer should verify the information and bears all risk for any inaccuracies.</a:t>
            </a:r>
            <a:endParaRPr lang="en-US" dirty="0"/>
          </a:p>
        </p:txBody>
      </p:sp>
    </p:spTree>
    <p:extLst>
      <p:ext uri="{BB962C8B-B14F-4D97-AF65-F5344CB8AC3E}">
        <p14:creationId xmlns:p14="http://schemas.microsoft.com/office/powerpoint/2010/main" val="3320871615"/>
      </p:ext>
    </p:extLst>
  </p:cSld>
  <p:clrMapOvr>
    <a:masterClrMapping/>
  </p:clrMapOvr>
  <mc:AlternateContent xmlns:mc="http://schemas.openxmlformats.org/markup-compatibility/2006">
    <mc:Choice xmlns:p14="http://schemas.microsoft.com/office/powerpoint/2010/main" Requires="p14">
      <p:transition spd="med" p14:dur="700" advTm="11484">
        <p:fade/>
      </p:transition>
    </mc:Choice>
    <mc:Fallback>
      <p:transition spd="med" advTm="1148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264046"/>
            <a:ext cx="10820399" cy="412934"/>
          </a:xfrm>
          <a:prstGeom prst="rect">
            <a:avLst/>
          </a:prstGeom>
        </p:spPr>
        <p:txBody>
          <a:bodyPr vert="horz" wrap="square" lIns="0" tIns="12700" rIns="0" bIns="0" rtlCol="0">
            <a:spAutoFit/>
          </a:bodyPr>
          <a:lstStyle/>
          <a:p>
            <a:pPr marL="12700">
              <a:lnSpc>
                <a:spcPct val="100000"/>
              </a:lnSpc>
              <a:spcBef>
                <a:spcPts val="100"/>
              </a:spcBef>
            </a:pPr>
            <a:r>
              <a:rPr lang="en-US" sz="2600" b="1" spc="-40" dirty="0">
                <a:solidFill>
                  <a:srgbClr val="FFFFFF"/>
                </a:solidFill>
                <a:latin typeface="Cambria"/>
                <a:cs typeface="Cambria"/>
              </a:rPr>
              <a:t>Community Estates</a:t>
            </a:r>
            <a:r>
              <a:rPr sz="2600" b="1" spc="95" dirty="0">
                <a:solidFill>
                  <a:srgbClr val="FFFFFF"/>
                </a:solidFill>
                <a:latin typeface="Cambria"/>
                <a:cs typeface="Cambria"/>
              </a:rPr>
              <a:t>| </a:t>
            </a:r>
            <a:r>
              <a:rPr sz="2600" b="1" spc="50" dirty="0">
                <a:solidFill>
                  <a:srgbClr val="FFFFFF"/>
                </a:solidFill>
                <a:latin typeface="Cambria"/>
                <a:cs typeface="Cambria"/>
              </a:rPr>
              <a:t>492 </a:t>
            </a:r>
            <a:r>
              <a:rPr sz="2600" b="1" spc="-75" dirty="0">
                <a:solidFill>
                  <a:srgbClr val="FFFFFF"/>
                </a:solidFill>
                <a:latin typeface="Cambria"/>
                <a:cs typeface="Cambria"/>
              </a:rPr>
              <a:t>Units </a:t>
            </a:r>
            <a:r>
              <a:rPr sz="2600" b="1" spc="625" dirty="0">
                <a:solidFill>
                  <a:srgbClr val="FFFFFF"/>
                </a:solidFill>
                <a:latin typeface="Cambria"/>
                <a:cs typeface="Cambria"/>
              </a:rPr>
              <a:t>| </a:t>
            </a:r>
            <a:r>
              <a:rPr sz="2600" b="1" spc="-15" dirty="0">
                <a:solidFill>
                  <a:srgbClr val="FFFFFF"/>
                </a:solidFill>
                <a:latin typeface="Cambria"/>
                <a:cs typeface="Cambria"/>
              </a:rPr>
              <a:t>Fairfield, </a:t>
            </a:r>
            <a:r>
              <a:rPr sz="2600" b="1" spc="-5" dirty="0">
                <a:solidFill>
                  <a:srgbClr val="FFFFFF"/>
                </a:solidFill>
                <a:latin typeface="Cambria"/>
                <a:cs typeface="Cambria"/>
              </a:rPr>
              <a:t>Ohio </a:t>
            </a:r>
            <a:r>
              <a:rPr sz="2600" b="1" spc="-65" dirty="0">
                <a:solidFill>
                  <a:srgbClr val="FFFFFF"/>
                </a:solidFill>
                <a:latin typeface="Cambria"/>
                <a:cs typeface="Cambria"/>
              </a:rPr>
              <a:t>(Cincinnati</a:t>
            </a:r>
            <a:r>
              <a:rPr sz="2600" b="1" spc="-15" dirty="0">
                <a:solidFill>
                  <a:srgbClr val="FFFFFF"/>
                </a:solidFill>
                <a:latin typeface="Cambria"/>
                <a:cs typeface="Cambria"/>
              </a:rPr>
              <a:t> </a:t>
            </a:r>
            <a:r>
              <a:rPr sz="2600" b="1" spc="-20" dirty="0">
                <a:solidFill>
                  <a:srgbClr val="FFFFFF"/>
                </a:solidFill>
                <a:latin typeface="Cambria"/>
                <a:cs typeface="Cambria"/>
              </a:rPr>
              <a:t>MSA)</a:t>
            </a:r>
            <a:endParaRPr sz="2600" dirty="0">
              <a:latin typeface="Cambria"/>
              <a:cs typeface="Cambria"/>
            </a:endParaRPr>
          </a:p>
        </p:txBody>
      </p:sp>
    </p:spTree>
  </p:cSld>
  <p:clrMapOvr>
    <a:masterClrMapping/>
  </p:clrMapOvr>
  <mc:AlternateContent xmlns:mc="http://schemas.openxmlformats.org/markup-compatibility/2006">
    <mc:Choice xmlns:p14="http://schemas.microsoft.com/office/powerpoint/2010/main" Requires="p14">
      <p:transition spd="slow" p14:dur="3400" advTm="8280">
        <p14:reveal/>
      </p:transition>
    </mc:Choice>
    <mc:Fallback>
      <p:transition spd="slow" advTm="828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69379" y="0"/>
            <a:ext cx="5722619"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535305"/>
          </a:xfrm>
          <a:custGeom>
            <a:avLst/>
            <a:gdLst/>
            <a:ahLst/>
            <a:cxnLst/>
            <a:rect l="l" t="t" r="r" b="b"/>
            <a:pathLst>
              <a:path w="12192000" h="535305">
                <a:moveTo>
                  <a:pt x="0" y="534924"/>
                </a:moveTo>
                <a:lnTo>
                  <a:pt x="12192000" y="534924"/>
                </a:lnTo>
                <a:lnTo>
                  <a:pt x="12192000" y="0"/>
                </a:lnTo>
                <a:lnTo>
                  <a:pt x="0" y="0"/>
                </a:lnTo>
                <a:lnTo>
                  <a:pt x="0" y="534924"/>
                </a:lnTo>
                <a:close/>
              </a:path>
            </a:pathLst>
          </a:custGeom>
          <a:solidFill>
            <a:srgbClr val="9C2A2F"/>
          </a:solidFill>
        </p:spPr>
        <p:txBody>
          <a:bodyPr wrap="square" lIns="0" tIns="0" rIns="0" bIns="0" rtlCol="0"/>
          <a:lstStyle/>
          <a:p>
            <a:endParaRPr/>
          </a:p>
        </p:txBody>
      </p:sp>
      <p:sp>
        <p:nvSpPr>
          <p:cNvPr id="4" name="object 4"/>
          <p:cNvSpPr txBox="1">
            <a:spLocks noGrp="1"/>
          </p:cNvSpPr>
          <p:nvPr>
            <p:ph type="title"/>
          </p:nvPr>
        </p:nvSpPr>
        <p:spPr>
          <a:xfrm>
            <a:off x="78739" y="52128"/>
            <a:ext cx="2738755" cy="382156"/>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chemeClr val="bg1"/>
                </a:solidFill>
              </a:rPr>
              <a:t>Property</a:t>
            </a:r>
            <a:r>
              <a:rPr lang="en-US" sz="2400" b="1" spc="10" dirty="0">
                <a:solidFill>
                  <a:schemeClr val="bg1"/>
                </a:solidFill>
              </a:rPr>
              <a:t> Description</a:t>
            </a:r>
            <a:endParaRPr sz="2400" b="1" spc="-5" dirty="0">
              <a:solidFill>
                <a:schemeClr val="bg1"/>
              </a:solidFill>
            </a:endParaRPr>
          </a:p>
        </p:txBody>
      </p:sp>
      <p:sp>
        <p:nvSpPr>
          <p:cNvPr id="5" name="object 5"/>
          <p:cNvSpPr txBox="1"/>
          <p:nvPr/>
        </p:nvSpPr>
        <p:spPr>
          <a:xfrm>
            <a:off x="265582" y="848995"/>
            <a:ext cx="5939790" cy="3544560"/>
          </a:xfrm>
          <a:prstGeom prst="rect">
            <a:avLst/>
          </a:prstGeom>
        </p:spPr>
        <p:txBody>
          <a:bodyPr vert="horz" wrap="square" lIns="0" tIns="12700" rIns="0" bIns="0" rtlCol="0">
            <a:spAutoFit/>
          </a:bodyPr>
          <a:lstStyle/>
          <a:p>
            <a:pPr marL="12700" marR="5715" algn="just">
              <a:lnSpc>
                <a:spcPct val="100000"/>
              </a:lnSpc>
              <a:spcBef>
                <a:spcPts val="100"/>
              </a:spcBef>
            </a:pPr>
            <a:r>
              <a:rPr lang="en-US" sz="1200" spc="-5" dirty="0">
                <a:latin typeface="Calibri"/>
                <a:cs typeface="Calibri"/>
              </a:rPr>
              <a:t>Community Estates</a:t>
            </a:r>
            <a:r>
              <a:rPr sz="1200" spc="-10" dirty="0">
                <a:latin typeface="Calibri"/>
                <a:cs typeface="Calibri"/>
              </a:rPr>
              <a:t> </a:t>
            </a:r>
            <a:r>
              <a:rPr sz="1200" dirty="0">
                <a:latin typeface="Calibri"/>
                <a:cs typeface="Calibri"/>
              </a:rPr>
              <a:t>is a </a:t>
            </a:r>
            <a:r>
              <a:rPr sz="1200" spc="-5" dirty="0">
                <a:latin typeface="Calibri"/>
                <a:cs typeface="Calibri"/>
              </a:rPr>
              <a:t>492-unit apartment community </a:t>
            </a:r>
            <a:r>
              <a:rPr sz="1200" spc="-10" dirty="0">
                <a:latin typeface="Calibri"/>
                <a:cs typeface="Calibri"/>
              </a:rPr>
              <a:t>located </a:t>
            </a:r>
            <a:r>
              <a:rPr sz="1200" dirty="0">
                <a:latin typeface="Calibri"/>
                <a:cs typeface="Calibri"/>
              </a:rPr>
              <a:t>in </a:t>
            </a:r>
            <a:r>
              <a:rPr sz="1200" spc="-5" dirty="0">
                <a:latin typeface="Calibri"/>
                <a:cs typeface="Calibri"/>
              </a:rPr>
              <a:t>the </a:t>
            </a:r>
            <a:r>
              <a:rPr sz="1200" dirty="0">
                <a:latin typeface="Calibri"/>
                <a:cs typeface="Calibri"/>
              </a:rPr>
              <a:t>city </a:t>
            </a:r>
            <a:r>
              <a:rPr sz="1200" spc="-5" dirty="0">
                <a:latin typeface="Calibri"/>
                <a:cs typeface="Calibri"/>
              </a:rPr>
              <a:t>of </a:t>
            </a:r>
            <a:r>
              <a:rPr sz="1200" spc="-10" dirty="0">
                <a:latin typeface="Calibri"/>
                <a:cs typeface="Calibri"/>
              </a:rPr>
              <a:t>Fairfield, </a:t>
            </a:r>
            <a:r>
              <a:rPr sz="1200" spc="-5" dirty="0">
                <a:latin typeface="Calibri"/>
                <a:cs typeface="Calibri"/>
              </a:rPr>
              <a:t>Ohio. </a:t>
            </a:r>
            <a:r>
              <a:rPr sz="1200" dirty="0">
                <a:latin typeface="Calibri"/>
                <a:cs typeface="Calibri"/>
              </a:rPr>
              <a:t>The </a:t>
            </a:r>
            <a:r>
              <a:rPr sz="1200" spc="-15" dirty="0">
                <a:latin typeface="Calibri"/>
                <a:cs typeface="Calibri"/>
              </a:rPr>
              <a:t>first  </a:t>
            </a:r>
            <a:r>
              <a:rPr sz="1200" spc="-5" dirty="0">
                <a:latin typeface="Calibri"/>
                <a:cs typeface="Calibri"/>
              </a:rPr>
              <a:t>phase </a:t>
            </a:r>
            <a:r>
              <a:rPr sz="1200" dirty="0">
                <a:latin typeface="Calibri"/>
                <a:cs typeface="Calibri"/>
              </a:rPr>
              <a:t>of the </a:t>
            </a:r>
            <a:r>
              <a:rPr sz="1200" spc="-5" dirty="0">
                <a:latin typeface="Calibri"/>
                <a:cs typeface="Calibri"/>
              </a:rPr>
              <a:t>community </a:t>
            </a:r>
            <a:r>
              <a:rPr sz="1200" spc="-10" dirty="0">
                <a:latin typeface="Calibri"/>
                <a:cs typeface="Calibri"/>
              </a:rPr>
              <a:t>was </a:t>
            </a:r>
            <a:r>
              <a:rPr sz="1200" dirty="0">
                <a:latin typeface="Calibri"/>
                <a:cs typeface="Calibri"/>
              </a:rPr>
              <a:t>built </a:t>
            </a:r>
            <a:r>
              <a:rPr sz="1200" spc="-10" dirty="0">
                <a:latin typeface="Calibri"/>
                <a:cs typeface="Calibri"/>
              </a:rPr>
              <a:t>in </a:t>
            </a:r>
            <a:r>
              <a:rPr sz="1200" dirty="0">
                <a:latin typeface="Calibri"/>
                <a:cs typeface="Calibri"/>
              </a:rPr>
              <a:t>1970 </a:t>
            </a:r>
            <a:r>
              <a:rPr sz="1200" spc="-10" dirty="0">
                <a:latin typeface="Calibri"/>
                <a:cs typeface="Calibri"/>
              </a:rPr>
              <a:t>and consists </a:t>
            </a:r>
            <a:r>
              <a:rPr sz="1200" dirty="0">
                <a:latin typeface="Calibri"/>
                <a:cs typeface="Calibri"/>
              </a:rPr>
              <a:t>of 322 </a:t>
            </a:r>
            <a:r>
              <a:rPr sz="1200" spc="-5" dirty="0">
                <a:latin typeface="Calibri"/>
                <a:cs typeface="Calibri"/>
              </a:rPr>
              <a:t>apartments. </a:t>
            </a:r>
            <a:r>
              <a:rPr sz="1200" dirty="0">
                <a:latin typeface="Calibri"/>
                <a:cs typeface="Calibri"/>
              </a:rPr>
              <a:t>Phase </a:t>
            </a:r>
            <a:r>
              <a:rPr sz="1200" spc="-5" dirty="0">
                <a:latin typeface="Calibri"/>
                <a:cs typeface="Calibri"/>
              </a:rPr>
              <a:t>II </a:t>
            </a:r>
            <a:r>
              <a:rPr sz="1200" dirty="0">
                <a:latin typeface="Calibri"/>
                <a:cs typeface="Calibri"/>
              </a:rPr>
              <a:t>of </a:t>
            </a:r>
            <a:r>
              <a:rPr sz="1200" spc="-5" dirty="0">
                <a:latin typeface="Calibri"/>
                <a:cs typeface="Calibri"/>
              </a:rPr>
              <a:t>Camelot  </a:t>
            </a:r>
            <a:r>
              <a:rPr sz="1200" spc="-10" dirty="0">
                <a:latin typeface="Calibri"/>
                <a:cs typeface="Calibri"/>
              </a:rPr>
              <a:t>East </a:t>
            </a:r>
            <a:r>
              <a:rPr sz="1200" dirty="0">
                <a:latin typeface="Calibri"/>
                <a:cs typeface="Calibri"/>
              </a:rPr>
              <a:t>has 170 </a:t>
            </a:r>
            <a:r>
              <a:rPr sz="1200" spc="-5" dirty="0">
                <a:latin typeface="Calibri"/>
                <a:cs typeface="Calibri"/>
              </a:rPr>
              <a:t>units and was completed </a:t>
            </a:r>
            <a:r>
              <a:rPr sz="1200" spc="-10" dirty="0">
                <a:latin typeface="Calibri"/>
                <a:cs typeface="Calibri"/>
              </a:rPr>
              <a:t>in </a:t>
            </a:r>
            <a:r>
              <a:rPr sz="1200" dirty="0">
                <a:latin typeface="Calibri"/>
                <a:cs typeface="Calibri"/>
              </a:rPr>
              <a:t>1973. The </a:t>
            </a:r>
            <a:r>
              <a:rPr sz="1200" spc="-10" dirty="0">
                <a:latin typeface="Calibri"/>
                <a:cs typeface="Calibri"/>
              </a:rPr>
              <a:t>property </a:t>
            </a:r>
            <a:r>
              <a:rPr sz="1200" spc="-5" dirty="0">
                <a:latin typeface="Calibri"/>
                <a:cs typeface="Calibri"/>
              </a:rPr>
              <a:t>occupies 30.8 acres. </a:t>
            </a:r>
            <a:r>
              <a:rPr sz="1200" dirty="0">
                <a:latin typeface="Calibri"/>
                <a:cs typeface="Calibri"/>
              </a:rPr>
              <a:t>This  </a:t>
            </a:r>
            <a:r>
              <a:rPr sz="1200" spc="-5" dirty="0">
                <a:latin typeface="Calibri"/>
                <a:cs typeface="Calibri"/>
              </a:rPr>
              <a:t>community </a:t>
            </a:r>
            <a:r>
              <a:rPr sz="1200" spc="-10" dirty="0">
                <a:latin typeface="Calibri"/>
                <a:cs typeface="Calibri"/>
              </a:rPr>
              <a:t>consists </a:t>
            </a:r>
            <a:r>
              <a:rPr sz="1200" dirty="0">
                <a:latin typeface="Calibri"/>
                <a:cs typeface="Calibri"/>
              </a:rPr>
              <a:t>of 53 </a:t>
            </a:r>
            <a:r>
              <a:rPr sz="1200" spc="-5" dirty="0">
                <a:latin typeface="Calibri"/>
                <a:cs typeface="Calibri"/>
              </a:rPr>
              <a:t>two-, </a:t>
            </a:r>
            <a:r>
              <a:rPr sz="1200" spc="-10" dirty="0">
                <a:latin typeface="Calibri"/>
                <a:cs typeface="Calibri"/>
              </a:rPr>
              <a:t>two-and-a-half, and three-story </a:t>
            </a:r>
            <a:r>
              <a:rPr sz="1200" spc="-5" dirty="0">
                <a:latin typeface="Calibri"/>
                <a:cs typeface="Calibri"/>
              </a:rPr>
              <a:t>wood </a:t>
            </a:r>
            <a:r>
              <a:rPr sz="1200" spc="-10" dirty="0">
                <a:latin typeface="Calibri"/>
                <a:cs typeface="Calibri"/>
              </a:rPr>
              <a:t>frame </a:t>
            </a:r>
            <a:r>
              <a:rPr sz="1200" dirty="0">
                <a:latin typeface="Calibri"/>
                <a:cs typeface="Calibri"/>
              </a:rPr>
              <a:t>/ </a:t>
            </a:r>
            <a:r>
              <a:rPr sz="1200" spc="-5" dirty="0">
                <a:latin typeface="Calibri"/>
                <a:cs typeface="Calibri"/>
              </a:rPr>
              <a:t>brick-constructed  buildings with </a:t>
            </a:r>
            <a:r>
              <a:rPr sz="1200" spc="-10" dirty="0">
                <a:latin typeface="Calibri"/>
                <a:cs typeface="Calibri"/>
              </a:rPr>
              <a:t>mansard </a:t>
            </a:r>
            <a:r>
              <a:rPr sz="1200" spc="-5" dirty="0">
                <a:latin typeface="Calibri"/>
                <a:cs typeface="Calibri"/>
              </a:rPr>
              <a:t>shingle </a:t>
            </a:r>
            <a:r>
              <a:rPr sz="1200" spc="-10" dirty="0">
                <a:latin typeface="Calibri"/>
                <a:cs typeface="Calibri"/>
              </a:rPr>
              <a:t>roofs. </a:t>
            </a:r>
            <a:r>
              <a:rPr sz="1200" dirty="0">
                <a:latin typeface="Calibri"/>
                <a:cs typeface="Calibri"/>
              </a:rPr>
              <a:t>The </a:t>
            </a:r>
            <a:r>
              <a:rPr sz="1200" spc="-5" dirty="0">
                <a:latin typeface="Calibri"/>
                <a:cs typeface="Calibri"/>
              </a:rPr>
              <a:t>apartment community </a:t>
            </a:r>
            <a:r>
              <a:rPr sz="1200" dirty="0">
                <a:latin typeface="Calibri"/>
                <a:cs typeface="Calibri"/>
              </a:rPr>
              <a:t>has 400,874 </a:t>
            </a:r>
            <a:r>
              <a:rPr sz="1200" spc="-10" dirty="0">
                <a:latin typeface="Calibri"/>
                <a:cs typeface="Calibri"/>
              </a:rPr>
              <a:t>square feet of  </a:t>
            </a:r>
            <a:r>
              <a:rPr sz="1200" spc="-5" dirty="0">
                <a:latin typeface="Calibri"/>
                <a:cs typeface="Calibri"/>
              </a:rPr>
              <a:t>rentable</a:t>
            </a:r>
            <a:r>
              <a:rPr sz="1200" spc="-35" dirty="0">
                <a:latin typeface="Calibri"/>
                <a:cs typeface="Calibri"/>
              </a:rPr>
              <a:t> </a:t>
            </a:r>
            <a:r>
              <a:rPr sz="1200" spc="-5" dirty="0">
                <a:latin typeface="Calibri"/>
                <a:cs typeface="Calibri"/>
              </a:rPr>
              <a:t>space.</a:t>
            </a:r>
            <a:endParaRPr sz="1200" dirty="0">
              <a:latin typeface="Calibri"/>
              <a:cs typeface="Calibri"/>
            </a:endParaRPr>
          </a:p>
          <a:p>
            <a:pPr>
              <a:lnSpc>
                <a:spcPct val="100000"/>
              </a:lnSpc>
            </a:pPr>
            <a:endParaRPr sz="1250" dirty="0">
              <a:latin typeface="Times New Roman"/>
              <a:cs typeface="Times New Roman"/>
            </a:endParaRPr>
          </a:p>
          <a:p>
            <a:pPr marL="12700" marR="5080" algn="just">
              <a:lnSpc>
                <a:spcPct val="100000"/>
              </a:lnSpc>
              <a:spcBef>
                <a:spcPts val="5"/>
              </a:spcBef>
            </a:pPr>
            <a:r>
              <a:rPr lang="en-US" sz="1200" spc="-5" dirty="0">
                <a:latin typeface="Calibri"/>
                <a:cs typeface="Calibri"/>
              </a:rPr>
              <a:t>Community Estates</a:t>
            </a:r>
            <a:r>
              <a:rPr sz="1200" spc="-10" dirty="0">
                <a:latin typeface="Calibri"/>
                <a:cs typeface="Calibri"/>
              </a:rPr>
              <a:t> </a:t>
            </a:r>
            <a:r>
              <a:rPr sz="1200" dirty="0">
                <a:latin typeface="Calibri"/>
                <a:cs typeface="Calibri"/>
              </a:rPr>
              <a:t>is </a:t>
            </a:r>
            <a:r>
              <a:rPr sz="1200" spc="-10" dirty="0">
                <a:latin typeface="Calibri"/>
                <a:cs typeface="Calibri"/>
              </a:rPr>
              <a:t>landscaped </a:t>
            </a:r>
            <a:r>
              <a:rPr sz="1200" spc="-5" dirty="0">
                <a:latin typeface="Calibri"/>
                <a:cs typeface="Calibri"/>
              </a:rPr>
              <a:t>with </a:t>
            </a:r>
            <a:r>
              <a:rPr sz="1200" spc="-10" dirty="0">
                <a:latin typeface="Calibri"/>
                <a:cs typeface="Calibri"/>
              </a:rPr>
              <a:t>lush grass </a:t>
            </a:r>
            <a:r>
              <a:rPr sz="1200" spc="-5" dirty="0">
                <a:latin typeface="Calibri"/>
                <a:cs typeface="Calibri"/>
              </a:rPr>
              <a:t>and </a:t>
            </a:r>
            <a:r>
              <a:rPr sz="1200" spc="-10" dirty="0">
                <a:latin typeface="Calibri"/>
                <a:cs typeface="Calibri"/>
              </a:rPr>
              <a:t>mature </a:t>
            </a:r>
            <a:r>
              <a:rPr sz="1200" spc="-5" dirty="0">
                <a:latin typeface="Calibri"/>
                <a:cs typeface="Calibri"/>
              </a:rPr>
              <a:t>trees. The </a:t>
            </a:r>
            <a:r>
              <a:rPr sz="1200" spc="-15" dirty="0">
                <a:latin typeface="Calibri"/>
                <a:cs typeface="Calibri"/>
              </a:rPr>
              <a:t>average </a:t>
            </a:r>
            <a:r>
              <a:rPr sz="1200" spc="-10" dirty="0">
                <a:latin typeface="Calibri"/>
                <a:cs typeface="Calibri"/>
              </a:rPr>
              <a:t>unit size </a:t>
            </a:r>
            <a:r>
              <a:rPr sz="1200" dirty="0">
                <a:latin typeface="Calibri"/>
                <a:cs typeface="Calibri"/>
              </a:rPr>
              <a:t>is 815  </a:t>
            </a:r>
            <a:r>
              <a:rPr sz="1200" spc="-5" dirty="0">
                <a:latin typeface="Calibri"/>
                <a:cs typeface="Calibri"/>
              </a:rPr>
              <a:t>square</a:t>
            </a:r>
            <a:r>
              <a:rPr sz="1200" spc="-20" dirty="0">
                <a:latin typeface="Calibri"/>
                <a:cs typeface="Calibri"/>
              </a:rPr>
              <a:t> </a:t>
            </a:r>
            <a:r>
              <a:rPr sz="1200" spc="-5" dirty="0">
                <a:latin typeface="Calibri"/>
                <a:cs typeface="Calibri"/>
              </a:rPr>
              <a:t>feet.</a:t>
            </a:r>
            <a:endParaRPr sz="1200" dirty="0">
              <a:latin typeface="Calibri"/>
              <a:cs typeface="Calibri"/>
            </a:endParaRPr>
          </a:p>
          <a:p>
            <a:pPr>
              <a:lnSpc>
                <a:spcPct val="100000"/>
              </a:lnSpc>
            </a:pPr>
            <a:endParaRPr sz="1250" dirty="0">
              <a:latin typeface="Times New Roman"/>
              <a:cs typeface="Times New Roman"/>
            </a:endParaRPr>
          </a:p>
          <a:p>
            <a:pPr marL="12700" marR="5080" algn="just">
              <a:lnSpc>
                <a:spcPct val="100000"/>
              </a:lnSpc>
            </a:pPr>
            <a:r>
              <a:rPr sz="1200" spc="-5" dirty="0">
                <a:latin typeface="Calibri"/>
                <a:cs typeface="Calibri"/>
              </a:rPr>
              <a:t>Community amenities include </a:t>
            </a:r>
            <a:r>
              <a:rPr sz="1200" dirty="0">
                <a:latin typeface="Calibri"/>
                <a:cs typeface="Calibri"/>
              </a:rPr>
              <a:t>a </a:t>
            </a:r>
            <a:r>
              <a:rPr sz="1200" spc="-5" dirty="0">
                <a:latin typeface="Calibri"/>
                <a:cs typeface="Calibri"/>
              </a:rPr>
              <a:t>clubhouse, business </a:t>
            </a:r>
            <a:r>
              <a:rPr sz="1200" spc="-20" dirty="0">
                <a:latin typeface="Calibri"/>
                <a:cs typeface="Calibri"/>
              </a:rPr>
              <a:t>center, </a:t>
            </a:r>
            <a:r>
              <a:rPr sz="1200" spc="-5" dirty="0">
                <a:latin typeface="Calibri"/>
                <a:cs typeface="Calibri"/>
              </a:rPr>
              <a:t>laundry </a:t>
            </a:r>
            <a:r>
              <a:rPr sz="1200" spc="-10" dirty="0">
                <a:latin typeface="Calibri"/>
                <a:cs typeface="Calibri"/>
              </a:rPr>
              <a:t>room, </a:t>
            </a:r>
            <a:r>
              <a:rPr sz="1200" spc="-5" dirty="0">
                <a:latin typeface="Calibri"/>
                <a:cs typeface="Calibri"/>
              </a:rPr>
              <a:t>creativity </a:t>
            </a:r>
            <a:r>
              <a:rPr sz="1200" spc="-10" dirty="0">
                <a:latin typeface="Calibri"/>
                <a:cs typeface="Calibri"/>
              </a:rPr>
              <a:t>lounge  </a:t>
            </a:r>
            <a:r>
              <a:rPr sz="1200" spc="-5" dirty="0">
                <a:latin typeface="Calibri"/>
                <a:cs typeface="Calibri"/>
              </a:rPr>
              <a:t>with </a:t>
            </a:r>
            <a:r>
              <a:rPr sz="1200" spc="-10" dirty="0">
                <a:latin typeface="Calibri"/>
                <a:cs typeface="Calibri"/>
              </a:rPr>
              <a:t>free </a:t>
            </a:r>
            <a:r>
              <a:rPr sz="1200" spc="-5" dirty="0">
                <a:latin typeface="Calibri"/>
                <a:cs typeface="Calibri"/>
              </a:rPr>
              <a:t>Wi-Fi, fitness </a:t>
            </a:r>
            <a:r>
              <a:rPr sz="1200" spc="-20" dirty="0">
                <a:latin typeface="Calibri"/>
                <a:cs typeface="Calibri"/>
              </a:rPr>
              <a:t>center, </a:t>
            </a:r>
            <a:r>
              <a:rPr sz="1200" spc="-5" dirty="0">
                <a:latin typeface="Calibri"/>
                <a:cs typeface="Calibri"/>
              </a:rPr>
              <a:t>indoor spa, barbecue and picnic area, </a:t>
            </a:r>
            <a:r>
              <a:rPr sz="1200" spc="-10" dirty="0">
                <a:latin typeface="Calibri"/>
                <a:cs typeface="Calibri"/>
              </a:rPr>
              <a:t>two </a:t>
            </a:r>
            <a:r>
              <a:rPr sz="1200" spc="-5" dirty="0">
                <a:latin typeface="Calibri"/>
                <a:cs typeface="Calibri"/>
              </a:rPr>
              <a:t>outdoor swimming  </a:t>
            </a:r>
            <a:r>
              <a:rPr sz="1200" dirty="0">
                <a:latin typeface="Calibri"/>
                <a:cs typeface="Calibri"/>
              </a:rPr>
              <a:t>pools, </a:t>
            </a:r>
            <a:r>
              <a:rPr sz="1200" spc="-5" dirty="0">
                <a:latin typeface="Calibri"/>
                <a:cs typeface="Calibri"/>
              </a:rPr>
              <a:t>volleyball court, tennis court, </a:t>
            </a:r>
            <a:r>
              <a:rPr sz="1200" dirty="0">
                <a:latin typeface="Calibri"/>
                <a:cs typeface="Calibri"/>
              </a:rPr>
              <a:t>and </a:t>
            </a:r>
            <a:r>
              <a:rPr sz="1200" spc="-10" dirty="0">
                <a:latin typeface="Calibri"/>
                <a:cs typeface="Calibri"/>
              </a:rPr>
              <a:t>playground. </a:t>
            </a:r>
            <a:r>
              <a:rPr sz="1200" dirty="0">
                <a:latin typeface="Calibri"/>
                <a:cs typeface="Calibri"/>
              </a:rPr>
              <a:t>Unit amenities </a:t>
            </a:r>
            <a:r>
              <a:rPr sz="1200" spc="-10" dirty="0">
                <a:latin typeface="Calibri"/>
                <a:cs typeface="Calibri"/>
              </a:rPr>
              <a:t>at </a:t>
            </a:r>
            <a:r>
              <a:rPr lang="en-US" sz="1200" spc="-5" dirty="0">
                <a:latin typeface="Calibri"/>
                <a:cs typeface="Calibri"/>
              </a:rPr>
              <a:t>Community Estates</a:t>
            </a:r>
            <a:r>
              <a:rPr sz="1200" spc="-15" dirty="0">
                <a:latin typeface="Calibri"/>
                <a:cs typeface="Calibri"/>
              </a:rPr>
              <a:t> </a:t>
            </a:r>
            <a:r>
              <a:rPr sz="1200" dirty="0">
                <a:latin typeface="Calibri"/>
                <a:cs typeface="Calibri"/>
              </a:rPr>
              <a:t>include:</a:t>
            </a:r>
          </a:p>
          <a:p>
            <a:pPr>
              <a:lnSpc>
                <a:spcPct val="100000"/>
              </a:lnSpc>
              <a:spcBef>
                <a:spcPts val="5"/>
              </a:spcBef>
            </a:pPr>
            <a:endParaRPr sz="1250" dirty="0">
              <a:latin typeface="Times New Roman"/>
              <a:cs typeface="Times New Roman"/>
            </a:endParaRPr>
          </a:p>
          <a:p>
            <a:pPr marL="184785" indent="-172085" algn="just">
              <a:lnSpc>
                <a:spcPct val="100000"/>
              </a:lnSpc>
              <a:buFont typeface="Arial"/>
              <a:buChar char="•"/>
              <a:tabLst>
                <a:tab pos="185420" algn="l"/>
              </a:tabLst>
            </a:pPr>
            <a:r>
              <a:rPr sz="1200" dirty="0">
                <a:latin typeface="Calibri"/>
                <a:cs typeface="Calibri"/>
              </a:rPr>
              <a:t>Fully equipped </a:t>
            </a:r>
            <a:r>
              <a:rPr sz="1200" spc="-5" dirty="0">
                <a:latin typeface="Calibri"/>
                <a:cs typeface="Calibri"/>
              </a:rPr>
              <a:t>kitchen with </a:t>
            </a:r>
            <a:r>
              <a:rPr sz="1200" spc="-20" dirty="0">
                <a:latin typeface="Calibri"/>
                <a:cs typeface="Calibri"/>
              </a:rPr>
              <a:t>refrigerator, </a:t>
            </a:r>
            <a:r>
              <a:rPr sz="1200" spc="-10" dirty="0">
                <a:latin typeface="Calibri"/>
                <a:cs typeface="Calibri"/>
              </a:rPr>
              <a:t>stove, </a:t>
            </a:r>
            <a:r>
              <a:rPr sz="1200" spc="-15" dirty="0">
                <a:latin typeface="Calibri"/>
                <a:cs typeface="Calibri"/>
              </a:rPr>
              <a:t>dishwasher, </a:t>
            </a:r>
            <a:r>
              <a:rPr sz="1200" dirty="0">
                <a:latin typeface="Calibri"/>
                <a:cs typeface="Calibri"/>
              </a:rPr>
              <a:t>and</a:t>
            </a:r>
            <a:r>
              <a:rPr sz="1200" spc="-55" dirty="0">
                <a:latin typeface="Calibri"/>
                <a:cs typeface="Calibri"/>
              </a:rPr>
              <a:t> </a:t>
            </a:r>
            <a:r>
              <a:rPr sz="1200" spc="-5" dirty="0">
                <a:latin typeface="Calibri"/>
                <a:cs typeface="Calibri"/>
              </a:rPr>
              <a:t>disposal</a:t>
            </a:r>
            <a:endParaRPr sz="1200" dirty="0">
              <a:latin typeface="Calibri"/>
              <a:cs typeface="Calibri"/>
            </a:endParaRPr>
          </a:p>
          <a:p>
            <a:pPr marL="184785" indent="-172085" algn="just">
              <a:lnSpc>
                <a:spcPct val="100000"/>
              </a:lnSpc>
              <a:buFont typeface="Arial"/>
              <a:buChar char="•"/>
              <a:tabLst>
                <a:tab pos="185420" algn="l"/>
              </a:tabLst>
            </a:pPr>
            <a:r>
              <a:rPr sz="1200" spc="-15" dirty="0">
                <a:latin typeface="Calibri"/>
                <a:cs typeface="Calibri"/>
              </a:rPr>
              <a:t>Vaulted </a:t>
            </a:r>
            <a:r>
              <a:rPr sz="1200" dirty="0">
                <a:latin typeface="Calibri"/>
                <a:cs typeface="Calibri"/>
              </a:rPr>
              <a:t>ceilings and </a:t>
            </a:r>
            <a:r>
              <a:rPr sz="1200" spc="-10" dirty="0">
                <a:latin typeface="Calibri"/>
                <a:cs typeface="Calibri"/>
              </a:rPr>
              <a:t>oversized </a:t>
            </a:r>
            <a:r>
              <a:rPr sz="1200" spc="-5" dirty="0">
                <a:latin typeface="Calibri"/>
                <a:cs typeface="Calibri"/>
              </a:rPr>
              <a:t>closets, </a:t>
            </a:r>
            <a:r>
              <a:rPr sz="1200" dirty="0">
                <a:latin typeface="Calibri"/>
                <a:cs typeface="Calibri"/>
              </a:rPr>
              <a:t>and </a:t>
            </a:r>
            <a:r>
              <a:rPr sz="1200" spc="-5" dirty="0">
                <a:latin typeface="Calibri"/>
                <a:cs typeface="Calibri"/>
              </a:rPr>
              <a:t>wood </a:t>
            </a:r>
            <a:r>
              <a:rPr sz="1200" dirty="0">
                <a:latin typeface="Calibri"/>
                <a:cs typeface="Calibri"/>
              </a:rPr>
              <a:t>plank</a:t>
            </a:r>
            <a:r>
              <a:rPr sz="1200" spc="-20" dirty="0">
                <a:latin typeface="Calibri"/>
                <a:cs typeface="Calibri"/>
              </a:rPr>
              <a:t> </a:t>
            </a:r>
            <a:r>
              <a:rPr sz="1200" dirty="0">
                <a:latin typeface="Calibri"/>
                <a:cs typeface="Calibri"/>
              </a:rPr>
              <a:t>flooring</a:t>
            </a:r>
          </a:p>
          <a:p>
            <a:pPr marL="184785" indent="-172085" algn="just">
              <a:lnSpc>
                <a:spcPct val="100000"/>
              </a:lnSpc>
              <a:buFont typeface="Arial"/>
              <a:buChar char="•"/>
              <a:tabLst>
                <a:tab pos="185420" algn="l"/>
              </a:tabLst>
            </a:pPr>
            <a:r>
              <a:rPr sz="1200" spc="-10" dirty="0">
                <a:latin typeface="Calibri"/>
                <a:cs typeface="Calibri"/>
              </a:rPr>
              <a:t>Washer </a:t>
            </a:r>
            <a:r>
              <a:rPr sz="1200" dirty="0">
                <a:latin typeface="Calibri"/>
                <a:cs typeface="Calibri"/>
              </a:rPr>
              <a:t>and </a:t>
            </a:r>
            <a:r>
              <a:rPr sz="1200" spc="-5" dirty="0">
                <a:latin typeface="Calibri"/>
                <a:cs typeface="Calibri"/>
              </a:rPr>
              <a:t>dryer connection </a:t>
            </a:r>
            <a:r>
              <a:rPr sz="1200" dirty="0">
                <a:latin typeface="Calibri"/>
                <a:cs typeface="Calibri"/>
              </a:rPr>
              <a:t>in </a:t>
            </a:r>
            <a:r>
              <a:rPr sz="1200" spc="-5" dirty="0">
                <a:latin typeface="Calibri"/>
                <a:cs typeface="Calibri"/>
              </a:rPr>
              <a:t>select</a:t>
            </a:r>
            <a:r>
              <a:rPr sz="1200" spc="-35" dirty="0">
                <a:latin typeface="Calibri"/>
                <a:cs typeface="Calibri"/>
              </a:rPr>
              <a:t> </a:t>
            </a:r>
            <a:r>
              <a:rPr sz="1200" dirty="0">
                <a:latin typeface="Calibri"/>
                <a:cs typeface="Calibri"/>
              </a:rPr>
              <a:t>units</a:t>
            </a:r>
          </a:p>
          <a:p>
            <a:pPr marL="184785" indent="-172085" algn="just">
              <a:lnSpc>
                <a:spcPct val="100000"/>
              </a:lnSpc>
              <a:buFont typeface="Arial"/>
              <a:buChar char="•"/>
              <a:tabLst>
                <a:tab pos="185420" algn="l"/>
              </a:tabLst>
            </a:pPr>
            <a:r>
              <a:rPr sz="1200" spc="-5" dirty="0">
                <a:latin typeface="Calibri"/>
                <a:cs typeface="Calibri"/>
              </a:rPr>
              <a:t>Electric </a:t>
            </a:r>
            <a:r>
              <a:rPr sz="1200" dirty="0">
                <a:latin typeface="Calibri"/>
                <a:cs typeface="Calibri"/>
              </a:rPr>
              <a:t>heating, air conditioning, </a:t>
            </a:r>
            <a:r>
              <a:rPr sz="1200" spc="-5" dirty="0">
                <a:latin typeface="Calibri"/>
                <a:cs typeface="Calibri"/>
              </a:rPr>
              <a:t>fireplace, </a:t>
            </a:r>
            <a:r>
              <a:rPr sz="1200" dirty="0">
                <a:latin typeface="Calibri"/>
                <a:cs typeface="Calibri"/>
              </a:rPr>
              <a:t>and ceiling</a:t>
            </a:r>
            <a:r>
              <a:rPr sz="1200" spc="-105" dirty="0">
                <a:latin typeface="Calibri"/>
                <a:cs typeface="Calibri"/>
              </a:rPr>
              <a:t> </a:t>
            </a:r>
            <a:r>
              <a:rPr sz="1200" spc="-5" dirty="0">
                <a:latin typeface="Calibri"/>
                <a:cs typeface="Calibri"/>
              </a:rPr>
              <a:t>fans</a:t>
            </a:r>
            <a:endParaRPr sz="1200" dirty="0">
              <a:latin typeface="Calibri"/>
              <a:cs typeface="Calibri"/>
            </a:endParaRPr>
          </a:p>
          <a:p>
            <a:pPr marL="184785" indent="-172085" algn="just">
              <a:lnSpc>
                <a:spcPct val="100000"/>
              </a:lnSpc>
              <a:buFont typeface="Arial"/>
              <a:buChar char="•"/>
              <a:tabLst>
                <a:tab pos="185420" algn="l"/>
              </a:tabLst>
            </a:pPr>
            <a:r>
              <a:rPr sz="1200" spc="-10" dirty="0">
                <a:latin typeface="Calibri"/>
                <a:cs typeface="Calibri"/>
              </a:rPr>
              <a:t>Private </a:t>
            </a:r>
            <a:r>
              <a:rPr sz="1200" spc="-5" dirty="0">
                <a:latin typeface="Calibri"/>
                <a:cs typeface="Calibri"/>
              </a:rPr>
              <a:t>patio </a:t>
            </a:r>
            <a:r>
              <a:rPr sz="1200" dirty="0">
                <a:latin typeface="Calibri"/>
                <a:cs typeface="Calibri"/>
              </a:rPr>
              <a:t>or</a:t>
            </a:r>
            <a:r>
              <a:rPr sz="1200" spc="-15" dirty="0">
                <a:latin typeface="Calibri"/>
                <a:cs typeface="Calibri"/>
              </a:rPr>
              <a:t> </a:t>
            </a:r>
            <a:r>
              <a:rPr sz="1200" spc="-5" dirty="0">
                <a:latin typeface="Calibri"/>
                <a:cs typeface="Calibri"/>
              </a:rPr>
              <a:t>balcony</a:t>
            </a:r>
            <a:endParaRPr sz="1200" dirty="0">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3400" advTm="15818">
        <p14:reveal/>
      </p:transition>
    </mc:Choice>
    <mc:Fallback>
      <p:transition spd="slow" advTm="1581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854">
        <p159:morph option="byObject"/>
      </p:transition>
    </mc:Choice>
    <mc:Fallback>
      <p:transition spd="slow" advTm="10854">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5" name="object 4">
            <a:extLst>
              <a:ext uri="{FF2B5EF4-FFF2-40B4-BE49-F238E27FC236}">
                <a16:creationId xmlns:a16="http://schemas.microsoft.com/office/drawing/2014/main" id="{F1DDD171-D128-4035-8EC8-69D388B340F9}"/>
              </a:ext>
            </a:extLst>
          </p:cNvPr>
          <p:cNvSpPr/>
          <p:nvPr/>
        </p:nvSpPr>
        <p:spPr>
          <a:xfrm flipV="1">
            <a:off x="-20" y="6126470"/>
            <a:ext cx="12192000" cy="731520"/>
          </a:xfrm>
          <a:custGeom>
            <a:avLst/>
            <a:gdLst/>
            <a:ahLst/>
            <a:cxnLst/>
            <a:rect l="l" t="t" r="r" b="b"/>
            <a:pathLst>
              <a:path w="3708400" h="7772400">
                <a:moveTo>
                  <a:pt x="0" y="7772400"/>
                </a:moveTo>
                <a:lnTo>
                  <a:pt x="3708400" y="7772400"/>
                </a:lnTo>
                <a:lnTo>
                  <a:pt x="3708400" y="0"/>
                </a:lnTo>
                <a:lnTo>
                  <a:pt x="0" y="0"/>
                </a:lnTo>
                <a:lnTo>
                  <a:pt x="0" y="7772400"/>
                </a:lnTo>
                <a:close/>
              </a:path>
            </a:pathLst>
          </a:custGeom>
          <a:solidFill>
            <a:schemeClr val="bg1">
              <a:lumMod val="50000"/>
              <a:alpha val="70000"/>
            </a:schemeClr>
          </a:solidFill>
        </p:spPr>
        <p:txBody>
          <a:bodyPr wrap="square" lIns="0" tIns="0" rIns="0" bIns="0" rtlCol="0"/>
          <a:lstStyle/>
          <a:p>
            <a:endParaRPr sz="2473" dirty="0"/>
          </a:p>
        </p:txBody>
      </p:sp>
      <p:sp>
        <p:nvSpPr>
          <p:cNvPr id="8" name="TextBox 7">
            <a:extLst>
              <a:ext uri="{FF2B5EF4-FFF2-40B4-BE49-F238E27FC236}">
                <a16:creationId xmlns:a16="http://schemas.microsoft.com/office/drawing/2014/main" id="{2C2A9E64-EACA-4EB2-AED4-A63A916C4916}"/>
              </a:ext>
            </a:extLst>
          </p:cNvPr>
          <p:cNvSpPr txBox="1"/>
          <p:nvPr/>
        </p:nvSpPr>
        <p:spPr>
          <a:xfrm>
            <a:off x="-20" y="6246008"/>
            <a:ext cx="12191999" cy="492443"/>
          </a:xfrm>
          <a:prstGeom prst="rect">
            <a:avLst/>
          </a:prstGeom>
          <a:noFill/>
        </p:spPr>
        <p:txBody>
          <a:bodyPr wrap="square" rtlCol="0">
            <a:spAutoFit/>
          </a:bodyPr>
          <a:lstStyle/>
          <a:p>
            <a:pPr algn="ctr"/>
            <a:r>
              <a:rPr lang="en-US" sz="2600" b="1" dirty="0">
                <a:solidFill>
                  <a:schemeClr val="bg1"/>
                </a:solidFill>
                <a:effectLst>
                  <a:outerShdw blurRad="38100" dist="38100" dir="2700000" algn="tl">
                    <a:srgbClr val="000000">
                      <a:alpha val="43137"/>
                    </a:srgbClr>
                  </a:outerShdw>
                </a:effectLst>
                <a:latin typeface="Bodoni" panose="02070603060706020303" pitchFamily="18" charset="0"/>
              </a:rPr>
              <a:t>Metro Park Gardens | 344 Units | Mount Prospect, Illinois</a:t>
            </a:r>
          </a:p>
        </p:txBody>
      </p:sp>
    </p:spTree>
    <p:extLst>
      <p:ext uri="{BB962C8B-B14F-4D97-AF65-F5344CB8AC3E}">
        <p14:creationId xmlns:p14="http://schemas.microsoft.com/office/powerpoint/2010/main" val="2547165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891">
        <p159:morph option="byObject"/>
      </p:transition>
    </mc:Choice>
    <mc:Fallback>
      <p:transition spd="slow" advTm="889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descr="A large brick building with grass in front of a house&#10;&#10;Description generated with very high confidence">
            <a:extLst>
              <a:ext uri="{FF2B5EF4-FFF2-40B4-BE49-F238E27FC236}">
                <a16:creationId xmlns:a16="http://schemas.microsoft.com/office/drawing/2014/main" id="{B0ECA49E-6444-4A82-8304-8CB7A9A483A5}"/>
              </a:ext>
            </a:extLst>
          </p:cNvPr>
          <p:cNvPicPr>
            <a:picLocks noChangeAspect="1"/>
          </p:cNvPicPr>
          <p:nvPr/>
        </p:nvPicPr>
        <p:blipFill rotWithShape="1">
          <a:blip r:embed="rId2">
            <a:extLst>
              <a:ext uri="{28A0092B-C50C-407E-A947-70E740481C1C}">
                <a14:useLocalDpi xmlns:a14="http://schemas.microsoft.com/office/drawing/2010/main" val="0"/>
              </a:ext>
            </a:extLst>
          </a:blip>
          <a:srcRect t="1260" r="-3" b="13209"/>
          <a:stretch/>
        </p:blipFill>
        <p:spPr>
          <a:xfrm>
            <a:off x="5622233" y="10"/>
            <a:ext cx="6569769" cy="6766550"/>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p:spPr>
      </p:pic>
      <p:pic>
        <p:nvPicPr>
          <p:cNvPr id="5" name="Picture 4" descr="A tree in front of a house&#10;&#10;Description generated with very high confidence">
            <a:extLst>
              <a:ext uri="{FF2B5EF4-FFF2-40B4-BE49-F238E27FC236}">
                <a16:creationId xmlns:a16="http://schemas.microsoft.com/office/drawing/2014/main" id="{D102E295-7F01-4F16-8359-129A305A7C35}"/>
              </a:ext>
            </a:extLst>
          </p:cNvPr>
          <p:cNvPicPr>
            <a:picLocks noChangeAspect="1"/>
          </p:cNvPicPr>
          <p:nvPr/>
        </p:nvPicPr>
        <p:blipFill rotWithShape="1">
          <a:blip r:embed="rId3">
            <a:extLst>
              <a:ext uri="{28A0092B-C50C-407E-A947-70E740481C1C}">
                <a14:useLocalDpi xmlns:a14="http://schemas.microsoft.com/office/drawing/2010/main" val="0"/>
              </a:ext>
            </a:extLst>
          </a:blip>
          <a:srcRect l="648" r="26322" b="-1"/>
          <a:stretch/>
        </p:blipFill>
        <p:spPr>
          <a:xfrm>
            <a:off x="191609" y="-45710"/>
            <a:ext cx="7503091" cy="6857990"/>
          </a:xfrm>
          <a:custGeom>
            <a:avLst/>
            <a:gdLst>
              <a:gd name="connsiteX0" fmla="*/ 0 w 7503111"/>
              <a:gd name="connsiteY0" fmla="*/ 0 h 6858000"/>
              <a:gd name="connsiteX1" fmla="*/ 677334 w 7503111"/>
              <a:gd name="connsiteY1" fmla="*/ 0 h 6858000"/>
              <a:gd name="connsiteX2" fmla="*/ 1168036 w 7503111"/>
              <a:gd name="connsiteY2" fmla="*/ 0 h 6858000"/>
              <a:gd name="connsiteX3" fmla="*/ 1205499 w 7503111"/>
              <a:gd name="connsiteY3" fmla="*/ 0 h 6858000"/>
              <a:gd name="connsiteX4" fmla="*/ 1647632 w 7503111"/>
              <a:gd name="connsiteY4" fmla="*/ 0 h 6858000"/>
              <a:gd name="connsiteX5" fmla="*/ 7215401 w 7503111"/>
              <a:gd name="connsiteY5" fmla="*/ 0 h 6858000"/>
              <a:gd name="connsiteX6" fmla="*/ 4041567 w 7503111"/>
              <a:gd name="connsiteY6" fmla="*/ 6852993 h 6858000"/>
              <a:gd name="connsiteX7" fmla="*/ 7503111 w 7503111"/>
              <a:gd name="connsiteY7" fmla="*/ 6852993 h 6858000"/>
              <a:gd name="connsiteX8" fmla="*/ 7503111 w 7503111"/>
              <a:gd name="connsiteY8" fmla="*/ 6852994 h 6858000"/>
              <a:gd name="connsiteX9" fmla="*/ 1647632 w 7503111"/>
              <a:gd name="connsiteY9" fmla="*/ 6852994 h 6858000"/>
              <a:gd name="connsiteX10" fmla="*/ 1647632 w 7503111"/>
              <a:gd name="connsiteY10" fmla="*/ 6858000 h 6858000"/>
              <a:gd name="connsiteX11" fmla="*/ 0 w 750311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4182168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991">
        <p159:morph option="byObject"/>
      </p:transition>
    </mc:Choice>
    <mc:Fallback>
      <p:transition spd="slow" advTm="10991">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1.apartments.com/i2/p4YMza_gD4tIQ-xcJm65vJD0s2hQ8tdlCGecZat7vYg/110/mount-prospect-greens-mount-prospect-il-building-photo.jpg">
            <a:extLst>
              <a:ext uri="{FF2B5EF4-FFF2-40B4-BE49-F238E27FC236}">
                <a16:creationId xmlns:a16="http://schemas.microsoft.com/office/drawing/2014/main" id="{3AE8C329-950C-4BE5-BB8D-999AB5FC7E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21" r="-1" b="11716"/>
          <a:stretch/>
        </p:blipFill>
        <p:spPr bwMode="auto">
          <a:xfrm>
            <a:off x="6141721" y="321732"/>
            <a:ext cx="5728547" cy="62145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wall, indoor, floor, cabinet&#10;&#10;Description generated with very high confidence">
            <a:extLst>
              <a:ext uri="{FF2B5EF4-FFF2-40B4-BE49-F238E27FC236}">
                <a16:creationId xmlns:a16="http://schemas.microsoft.com/office/drawing/2014/main" id="{E9681153-C21A-492F-8CBE-42AE51CAF243}"/>
              </a:ext>
            </a:extLst>
          </p:cNvPr>
          <p:cNvPicPr>
            <a:picLocks noChangeAspect="1"/>
          </p:cNvPicPr>
          <p:nvPr/>
        </p:nvPicPr>
        <p:blipFill rotWithShape="1">
          <a:blip r:embed="rId3">
            <a:extLst>
              <a:ext uri="{28A0092B-C50C-407E-A947-70E740481C1C}">
                <a14:useLocalDpi xmlns:a14="http://schemas.microsoft.com/office/drawing/2010/main" val="0"/>
              </a:ext>
            </a:extLst>
          </a:blip>
          <a:srcRect l="2708" r="15929" b="-1"/>
          <a:stretch/>
        </p:blipFill>
        <p:spPr>
          <a:xfrm rot="16200000">
            <a:off x="78738" y="564724"/>
            <a:ext cx="6214533" cy="5728548"/>
          </a:xfrm>
          <a:prstGeom prst="rect">
            <a:avLst/>
          </a:prstGeom>
        </p:spPr>
      </p:pic>
      <p:grpSp>
        <p:nvGrpSpPr>
          <p:cNvPr id="12" name="Group 11">
            <a:extLst>
              <a:ext uri="{FF2B5EF4-FFF2-40B4-BE49-F238E27FC236}">
                <a16:creationId xmlns:a16="http://schemas.microsoft.com/office/drawing/2014/main" id="{1E8894D6-EA26-444B-AA98-87B1149EFC28}"/>
              </a:ext>
            </a:extLst>
          </p:cNvPr>
          <p:cNvGrpSpPr/>
          <p:nvPr/>
        </p:nvGrpSpPr>
        <p:grpSpPr>
          <a:xfrm>
            <a:off x="0" y="6253060"/>
            <a:ext cx="12192000" cy="283205"/>
            <a:chOff x="1000126" y="3131345"/>
            <a:chExt cx="11136848" cy="297656"/>
          </a:xfrm>
        </p:grpSpPr>
        <p:sp>
          <p:nvSpPr>
            <p:cNvPr id="13" name="Rectangle 12">
              <a:extLst>
                <a:ext uri="{FF2B5EF4-FFF2-40B4-BE49-F238E27FC236}">
                  <a16:creationId xmlns:a16="http://schemas.microsoft.com/office/drawing/2014/main" id="{CD7F73FF-25CA-413B-9893-1A9E9B5A3A4F}"/>
                </a:ext>
              </a:extLst>
            </p:cNvPr>
            <p:cNvSpPr/>
            <p:nvPr/>
          </p:nvSpPr>
          <p:spPr>
            <a:xfrm>
              <a:off x="6568550" y="3131345"/>
              <a:ext cx="5568424" cy="297655"/>
            </a:xfrm>
            <a:prstGeom prst="rect">
              <a:avLst/>
            </a:prstGeom>
            <a:solidFill>
              <a:srgbClr val="9C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Garamond" panose="02020404030301010803" pitchFamily="18" charset="0"/>
                </a:rPr>
                <a:t>	Quartz Renovation</a:t>
              </a:r>
            </a:p>
          </p:txBody>
        </p:sp>
        <p:grpSp>
          <p:nvGrpSpPr>
            <p:cNvPr id="14" name="Group 13">
              <a:extLst>
                <a:ext uri="{FF2B5EF4-FFF2-40B4-BE49-F238E27FC236}">
                  <a16:creationId xmlns:a16="http://schemas.microsoft.com/office/drawing/2014/main" id="{D010BA0E-E3F3-4EE1-9275-FBBE595D60CF}"/>
                </a:ext>
              </a:extLst>
            </p:cNvPr>
            <p:cNvGrpSpPr/>
            <p:nvPr/>
          </p:nvGrpSpPr>
          <p:grpSpPr>
            <a:xfrm>
              <a:off x="1000126" y="3131345"/>
              <a:ext cx="5953145" cy="297656"/>
              <a:chOff x="1000126" y="3131345"/>
              <a:chExt cx="5953145" cy="297656"/>
            </a:xfrm>
          </p:grpSpPr>
          <p:sp>
            <p:nvSpPr>
              <p:cNvPr id="15" name="Rectangle 14">
                <a:extLst>
                  <a:ext uri="{FF2B5EF4-FFF2-40B4-BE49-F238E27FC236}">
                    <a16:creationId xmlns:a16="http://schemas.microsoft.com/office/drawing/2014/main" id="{64FB4199-082C-4C9B-9F83-7003979DB09C}"/>
                  </a:ext>
                </a:extLst>
              </p:cNvPr>
              <p:cNvSpPr/>
              <p:nvPr/>
            </p:nvSpPr>
            <p:spPr>
              <a:xfrm>
                <a:off x="1000126" y="3131345"/>
                <a:ext cx="5624532" cy="297656"/>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Garamond" panose="02020404030301010803" pitchFamily="18" charset="0"/>
                  </a:rPr>
                  <a:t>Classic Apartment Home</a:t>
                </a:r>
              </a:p>
            </p:txBody>
          </p:sp>
          <p:sp>
            <p:nvSpPr>
              <p:cNvPr id="16" name="Isosceles Triangle 15">
                <a:extLst>
                  <a:ext uri="{FF2B5EF4-FFF2-40B4-BE49-F238E27FC236}">
                    <a16:creationId xmlns:a16="http://schemas.microsoft.com/office/drawing/2014/main" id="{F78F5D81-6DEB-4594-B194-089469E6C627}"/>
                  </a:ext>
                </a:extLst>
              </p:cNvPr>
              <p:cNvSpPr/>
              <p:nvPr/>
            </p:nvSpPr>
            <p:spPr>
              <a:xfrm rot="5400000">
                <a:off x="6640137" y="3115867"/>
                <a:ext cx="297656" cy="328612"/>
              </a:xfrm>
              <a:prstGeom prst="triangle">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162799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502">
        <p159:morph option="byObject"/>
      </p:transition>
    </mc:Choice>
    <mc:Fallback>
      <p:transition spd="slow" advTm="10502">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7225</TotalTime>
  <Words>548</Words>
  <Application>Microsoft Office PowerPoint</Application>
  <PresentationFormat>Widescreen</PresentationFormat>
  <Paragraphs>99</Paragraphs>
  <Slides>15</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Arial</vt:lpstr>
      <vt:lpstr>Bodoni</vt:lpstr>
      <vt:lpstr>Calibri</vt:lpstr>
      <vt:lpstr>Calibri Light</vt:lpstr>
      <vt:lpstr>Cambria</vt:lpstr>
      <vt:lpstr>Garamond</vt:lpstr>
      <vt:lpstr>Myriad Pro Cond</vt:lpstr>
      <vt:lpstr>Times New Roman</vt:lpstr>
      <vt:lpstr>TradeGothicLTStd</vt:lpstr>
      <vt:lpstr>Office Theme</vt:lpstr>
      <vt:lpstr>1_Office Theme</vt:lpstr>
      <vt:lpstr>PowerPoint Presentation</vt:lpstr>
      <vt:lpstr>PowerPoint Presentation</vt:lpstr>
      <vt:lpstr>PowerPoint Presentation</vt:lpstr>
      <vt:lpstr>PowerPoint Presentation</vt:lpstr>
      <vt:lpstr>Property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Richard Marshall</cp:lastModifiedBy>
  <cp:revision>393</cp:revision>
  <cp:lastPrinted>2017-08-08T16:07:06Z</cp:lastPrinted>
  <dcterms:created xsi:type="dcterms:W3CDTF">2017-06-19T18:14:16Z</dcterms:created>
  <dcterms:modified xsi:type="dcterms:W3CDTF">2019-01-24T17:03:07Z</dcterms:modified>
</cp:coreProperties>
</file>